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96" r:id="rId3"/>
    <p:sldId id="276" r:id="rId4"/>
    <p:sldId id="306" r:id="rId5"/>
    <p:sldId id="308" r:id="rId6"/>
    <p:sldId id="298" r:id="rId7"/>
    <p:sldId id="258" r:id="rId8"/>
    <p:sldId id="260" r:id="rId9"/>
    <p:sldId id="299" r:id="rId10"/>
    <p:sldId id="286" r:id="rId11"/>
    <p:sldId id="287" r:id="rId12"/>
    <p:sldId id="266" r:id="rId13"/>
    <p:sldId id="273" r:id="rId14"/>
    <p:sldId id="301" r:id="rId15"/>
    <p:sldId id="267" r:id="rId16"/>
    <p:sldId id="300" r:id="rId17"/>
    <p:sldId id="310" r:id="rId18"/>
    <p:sldId id="311" r:id="rId19"/>
    <p:sldId id="302" r:id="rId20"/>
    <p:sldId id="270" r:id="rId21"/>
    <p:sldId id="305" r:id="rId22"/>
    <p:sldId id="271" r:id="rId23"/>
    <p:sldId id="272" r:id="rId24"/>
  </p:sldIdLst>
  <p:sldSz cx="9144000" cy="6858000" type="screen4x3"/>
  <p:notesSz cx="6797675" cy="9926638"/>
  <p:defaultTextStyle>
    <a:defPPr>
      <a:defRPr lang="it-IT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1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772" autoAdjust="0"/>
  </p:normalViewPr>
  <p:slideViewPr>
    <p:cSldViewPr snapToGrid="0" snapToObjects="1">
      <p:cViewPr varScale="1">
        <p:scale>
          <a:sx n="72" d="100"/>
          <a:sy n="72" d="100"/>
        </p:scale>
        <p:origin x="150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arinamussapi:Desktop:WORK:GUIDO:IN%20CORSO:PORDENONELEGGE:fwdpordenoneleggedatiquestionario:Matrice%20PNLEGGE2014_PUBBLICO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arinamussapi:Desktop:WORK:GUIDO:IN%20CORSO:PORDENONELEGGE:fwdpordenoneleggedatiquestionario:Matrice%20PNLEGGE2014_PUBBLICO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arinamussapi:Desktop:WORK:GUIDO:IN%20CORSO:PORDENONELEGGE:Impatto%20sociale:Matrice%20PNLEGGE2014_PUBBLICO%202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5.110673665791781E-2"/>
          <c:y val="6.1087354917532109E-2"/>
          <c:w val="0.40899343832021001"/>
          <c:h val="0.89943578372190269"/>
        </c:manualLayout>
      </c:layout>
      <c:doughnutChart>
        <c:varyColors val="1"/>
        <c:ser>
          <c:idx val="0"/>
          <c:order val="0"/>
          <c:spPr>
            <a:solidFill>
              <a:srgbClr val="FCE125"/>
            </a:solidFill>
          </c:spPr>
          <c:explosion val="2"/>
          <c:dPt>
            <c:idx val="1"/>
            <c:bubble3D val="0"/>
            <c:explosion val="4"/>
            <c:spPr>
              <a:solidFill>
                <a:schemeClr val="tx1"/>
              </a:solidFill>
              <a:ln>
                <a:noFill/>
              </a:ln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trike="noStrike">
                      <a:solidFill>
                        <a:schemeClr val="tx1"/>
                      </a:solidFill>
                      <a:latin typeface="Helvetica Neue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trike="noStrike">
                    <a:solidFill>
                      <a:srgbClr val="FCE125"/>
                    </a:solidFill>
                    <a:latin typeface="Helvetica Neue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Profilo!$A$1:$A$2</c:f>
              <c:strCache>
                <c:ptCount val="2"/>
                <c:pt idx="0">
                  <c:v>Donne</c:v>
                </c:pt>
                <c:pt idx="1">
                  <c:v>Uomini</c:v>
                </c:pt>
              </c:strCache>
            </c:strRef>
          </c:cat>
          <c:val>
            <c:numRef>
              <c:f>Profilo!$B$1:$B$2</c:f>
              <c:numCache>
                <c:formatCode>0%</c:formatCode>
                <c:ptCount val="2"/>
                <c:pt idx="0">
                  <c:v>0.68972332015810334</c:v>
                </c:pt>
                <c:pt idx="1">
                  <c:v>0.31027667984189722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49731824146981624"/>
          <c:y val="0.1162747295561791"/>
          <c:w val="0.20823731408573906"/>
          <c:h val="0.18077427821522304"/>
        </c:manualLayout>
      </c:layout>
      <c:overlay val="0"/>
      <c:txPr>
        <a:bodyPr/>
        <a:lstStyle/>
        <a:p>
          <a:pPr>
            <a:defRPr>
              <a:latin typeface="Helvetica Neue"/>
            </a:defRPr>
          </a:pPr>
          <a:endParaRPr lang="it-IT"/>
        </a:p>
      </c:txPr>
    </c:legend>
    <c:plotVisOnly val="1"/>
    <c:dispBlanksAs val="zero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FCE125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latin typeface="Helvetica Neue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Profilo!$A$4:$A$8</c:f>
              <c:strCache>
                <c:ptCount val="5"/>
                <c:pt idx="0">
                  <c:v>15-20</c:v>
                </c:pt>
                <c:pt idx="1">
                  <c:v>21-35</c:v>
                </c:pt>
                <c:pt idx="2">
                  <c:v>36-50</c:v>
                </c:pt>
                <c:pt idx="3">
                  <c:v>51-65</c:v>
                </c:pt>
                <c:pt idx="4">
                  <c:v>over 66</c:v>
                </c:pt>
              </c:strCache>
            </c:strRef>
          </c:cat>
          <c:val>
            <c:numRef>
              <c:f>Profilo!$B$4:$B$8</c:f>
              <c:numCache>
                <c:formatCode>0.0%</c:formatCode>
                <c:ptCount val="5"/>
                <c:pt idx="0">
                  <c:v>0.16043307086614206</c:v>
                </c:pt>
                <c:pt idx="1">
                  <c:v>0.211614173228346</c:v>
                </c:pt>
                <c:pt idx="2">
                  <c:v>0.28149606299212609</c:v>
                </c:pt>
                <c:pt idx="3">
                  <c:v>0.29232283464566922</c:v>
                </c:pt>
                <c:pt idx="4">
                  <c:v>5.4133858267716516E-2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31960392"/>
        <c:axId val="331953728"/>
      </c:barChart>
      <c:catAx>
        <c:axId val="33196039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 b="1" i="0">
                <a:latin typeface="Helvetica Neue"/>
              </a:defRPr>
            </a:pPr>
            <a:endParaRPr lang="it-IT"/>
          </a:p>
        </c:txPr>
        <c:crossAx val="331953728"/>
        <c:crosses val="autoZero"/>
        <c:auto val="1"/>
        <c:lblAlgn val="ctr"/>
        <c:lblOffset val="100"/>
        <c:noMultiLvlLbl val="0"/>
      </c:catAx>
      <c:valAx>
        <c:axId val="331953728"/>
        <c:scaling>
          <c:orientation val="minMax"/>
        </c:scaling>
        <c:delete val="1"/>
        <c:axPos val="b"/>
        <c:numFmt formatCode="0.0%" sourceLinked="1"/>
        <c:majorTickMark val="out"/>
        <c:minorTickMark val="none"/>
        <c:tickLblPos val="none"/>
        <c:crossAx val="3319603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CE125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Helvetica Neue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Foglio7!$B$2:$B$6</c:f>
              <c:strCache>
                <c:ptCount val="5"/>
                <c:pt idx="0">
                  <c:v>Sì, molto</c:v>
                </c:pt>
                <c:pt idx="1">
                  <c:v>Sì, abbastanza</c:v>
                </c:pt>
                <c:pt idx="2">
                  <c:v>Sì, poco</c:v>
                </c:pt>
                <c:pt idx="3">
                  <c:v>No</c:v>
                </c:pt>
                <c:pt idx="4">
                  <c:v>NR</c:v>
                </c:pt>
              </c:strCache>
            </c:strRef>
          </c:cat>
          <c:val>
            <c:numRef>
              <c:f>Foglio7!$C$2:$C$6</c:f>
              <c:numCache>
                <c:formatCode>0%</c:formatCode>
                <c:ptCount val="5"/>
                <c:pt idx="0">
                  <c:v>9.5665171898355716E-2</c:v>
                </c:pt>
                <c:pt idx="1">
                  <c:v>0.40209267563527612</c:v>
                </c:pt>
                <c:pt idx="2">
                  <c:v>0.19282511210762301</c:v>
                </c:pt>
                <c:pt idx="3">
                  <c:v>0.16890881913303404</c:v>
                </c:pt>
                <c:pt idx="4">
                  <c:v>0.14050822122570997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31958432"/>
        <c:axId val="331954512"/>
      </c:barChart>
      <c:catAx>
        <c:axId val="3319584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 i="0">
                <a:latin typeface="Helvetica Neue"/>
              </a:defRPr>
            </a:pPr>
            <a:endParaRPr lang="it-IT"/>
          </a:p>
        </c:txPr>
        <c:crossAx val="331954512"/>
        <c:crosses val="autoZero"/>
        <c:auto val="1"/>
        <c:lblAlgn val="ctr"/>
        <c:lblOffset val="100"/>
        <c:noMultiLvlLbl val="0"/>
      </c:catAx>
      <c:valAx>
        <c:axId val="331954512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Helvetica Neue"/>
              </a:defRPr>
            </a:pPr>
            <a:endParaRPr lang="it-IT"/>
          </a:p>
        </c:txPr>
        <c:crossAx val="3319584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9CDDDA5-A952-40EE-9230-047B15477EAC}" type="datetimeFigureOut">
              <a:rPr lang="it-IT"/>
              <a:pPr>
                <a:defRPr/>
              </a:pPr>
              <a:t>21/05/2018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C95CA89-40DA-40B9-9E4D-BF375823AB5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78073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it-IT" smtClean="0"/>
              <a:t>impatto fiscale, allungo impatto sociale</a:t>
            </a:r>
          </a:p>
        </p:txBody>
      </p:sp>
      <p:sp>
        <p:nvSpPr>
          <p:cNvPr id="1536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22CE867-7925-4A9E-A802-66D7869C8C5B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97353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7782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681CA73-C245-49E1-9209-7062A5A42CB0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11773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89091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4ED6D14-C7A2-4652-A5F1-585CC53BE7AC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21095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9113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E7A375-AE2E-46E3-979A-6AB1CF50BD95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68531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8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0649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433AFCB-3E38-4642-AD85-5240360A158D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17482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6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0854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052BE88-8749-4CB3-A78C-42F45EC83407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00221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1059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A8838CD-182E-4E7A-947D-12CA37C36EB7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7861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1264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8CDC630-9AA8-42EE-BB0E-694F59A37AAF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958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3072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643E955-A43E-4F95-94E6-673E41DF2AF4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372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32771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2AF96FC-CDBA-4686-8D06-59FEEEEEFC73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3717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3584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3F94920-A44C-4EA2-8C5E-22D028F94CB2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4445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3993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C09C33-393E-4D46-BC9B-1A5297437A29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1181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5529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C3AB13-23C4-436C-911D-BDB3FE277F67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0796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58371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3F8FF9D-D698-48A3-9C23-4DA5B85ECFD0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516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7270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0A8936D-AB92-4033-B240-6BC67ED51FB8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1052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7475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C5ABE54-7FF1-49D6-BCEE-2EF0D0099B00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1267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EEA70-0862-48D0-B3AD-49C9F916FD99}" type="datetimeFigureOut">
              <a:rPr lang="it-IT"/>
              <a:pPr>
                <a:defRPr/>
              </a:pPr>
              <a:t>21/05/2018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B507E-AC3F-4221-A2DB-F8813AC1E2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A8293-5C5A-45F1-8976-3A8050237CD7}" type="datetimeFigureOut">
              <a:rPr lang="it-IT"/>
              <a:pPr>
                <a:defRPr/>
              </a:pPr>
              <a:t>21/05/2018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25F0B-7A6F-42AD-AFC5-A2F0CED03A6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64C87-7FCB-46A7-9785-BD537D73BADF}" type="datetimeFigureOut">
              <a:rPr lang="it-IT"/>
              <a:pPr>
                <a:defRPr/>
              </a:pPr>
              <a:t>21/05/2018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3778C-1025-485E-BAED-977E2A457A7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AAE3F-5458-4703-84A7-E7CCE176E77B}" type="datetimeFigureOut">
              <a:rPr lang="it-IT"/>
              <a:pPr>
                <a:defRPr/>
              </a:pPr>
              <a:t>21/05/2018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822CE-350F-46EC-9437-ED72C937B96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CDFD4-0D5D-4DC6-AF60-1EA6F3434DB6}" type="datetimeFigureOut">
              <a:rPr lang="it-IT"/>
              <a:pPr>
                <a:defRPr/>
              </a:pPr>
              <a:t>21/05/2018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DD36B-1631-421C-90C1-CC6E0CFE55C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2B86E-FAEE-4DD9-8098-6C9D9F337289}" type="datetimeFigureOut">
              <a:rPr lang="it-IT"/>
              <a:pPr>
                <a:defRPr/>
              </a:pPr>
              <a:t>21/05/2018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7EF5D-2B62-45C9-B7AE-2F8C216C79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65FBB-68D8-4684-817D-94481B5063A0}" type="datetimeFigureOut">
              <a:rPr lang="it-IT"/>
              <a:pPr>
                <a:defRPr/>
              </a:pPr>
              <a:t>21/05/2018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3C4E7-38BE-4CF3-8B7A-86446A3ACD0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F0514-8F90-4B18-965B-DF3A28FD629F}" type="datetimeFigureOut">
              <a:rPr lang="it-IT"/>
              <a:pPr>
                <a:defRPr/>
              </a:pPr>
              <a:t>21/05/2018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A0DFA-A91B-443C-B3FE-8B0EADB42A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C1F3A-F65E-4CAD-959C-10A45767A4EC}" type="datetimeFigureOut">
              <a:rPr lang="it-IT"/>
              <a:pPr>
                <a:defRPr/>
              </a:pPr>
              <a:t>21/05/2018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8C44A-9796-4641-8783-F2A5283BA39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EBEBE-2E90-4706-8EF6-5A5302B8F12C}" type="datetimeFigureOut">
              <a:rPr lang="it-IT"/>
              <a:pPr>
                <a:defRPr/>
              </a:pPr>
              <a:t>21/05/2018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F2FC6-407A-46D8-A84F-24FBEE0DA17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7293D-1198-4FAF-9DD1-2943E7197F4D}" type="datetimeFigureOut">
              <a:rPr lang="it-IT"/>
              <a:pPr>
                <a:defRPr/>
              </a:pPr>
              <a:t>21/05/2018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F0B74-0D63-438B-96E5-ABC22657F5A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stile</a:t>
            </a:r>
          </a:p>
        </p:txBody>
      </p:sp>
      <p:sp>
        <p:nvSpPr>
          <p:cNvPr id="10035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68812C-D2C8-4C88-A05C-71F1DCC9975A}" type="datetimeFigureOut">
              <a:rPr lang="it-IT"/>
              <a:pPr>
                <a:defRPr/>
              </a:pPr>
              <a:t>21/05/2018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5C12801-D7C5-4E31-A6B8-EBC02573308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emf"/><Relationship Id="rId4" Type="http://schemas.openxmlformats.org/officeDocument/2006/relationships/oleObject" Target="???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ttangolo 3"/>
          <p:cNvSpPr>
            <a:spLocks noChangeArrowheads="1"/>
          </p:cNvSpPr>
          <p:nvPr/>
        </p:nvSpPr>
        <p:spPr bwMode="auto">
          <a:xfrm>
            <a:off x="625475" y="695325"/>
            <a:ext cx="80629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b="1">
                <a:latin typeface="Helvetica Neue"/>
                <a:ea typeface="Helvetica Neue"/>
                <a:cs typeface="Helvetica Neue"/>
              </a:rPr>
              <a:t>PORDENONELEGGE 2014</a:t>
            </a:r>
          </a:p>
          <a:p>
            <a:r>
              <a:rPr lang="it-IT" sz="2400" b="1">
                <a:solidFill>
                  <a:srgbClr val="FCE125"/>
                </a:solidFill>
                <a:latin typeface="Helvetica Neue"/>
                <a:ea typeface="Helvetica Neue"/>
                <a:cs typeface="Helvetica Neue"/>
              </a:rPr>
              <a:t>ANALISI DELL’IMPATTO ECONOMICO E SOCIALE </a:t>
            </a:r>
          </a:p>
        </p:txBody>
      </p:sp>
      <p:sp>
        <p:nvSpPr>
          <p:cNvPr id="14338" name="CasellaDiTesto 4"/>
          <p:cNvSpPr txBox="1">
            <a:spLocks noChangeArrowheads="1"/>
          </p:cNvSpPr>
          <p:nvPr/>
        </p:nvSpPr>
        <p:spPr bwMode="auto">
          <a:xfrm>
            <a:off x="625475" y="1730375"/>
            <a:ext cx="40190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 dirty="0" smtClean="0">
                <a:latin typeface="Helvetica Neue"/>
                <a:ea typeface="Helvetica Neue"/>
                <a:cs typeface="Helvetica Neue"/>
              </a:rPr>
              <a:t>Università Luigi Bocconi di Milano </a:t>
            </a:r>
            <a:endParaRPr lang="it-IT" b="1" dirty="0">
              <a:latin typeface="Helvetica Neue"/>
              <a:ea typeface="Helvetica Neue"/>
              <a:cs typeface="Helvetica Neue"/>
            </a:endParaRPr>
          </a:p>
          <a:p>
            <a:r>
              <a:rPr lang="it-IT" dirty="0" smtClean="0">
                <a:latin typeface="Helvetica Neue"/>
                <a:ea typeface="Helvetica Neue"/>
                <a:cs typeface="Helvetica Neue"/>
              </a:rPr>
              <a:t>Prof. Guido Guerzoni</a:t>
            </a:r>
          </a:p>
        </p:txBody>
      </p:sp>
      <p:pic>
        <p:nvPicPr>
          <p:cNvPr id="14339" name="Immagin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5475" y="5467350"/>
            <a:ext cx="2338388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sz="2800" b="1" dirty="0" smtClean="0">
                <a:latin typeface="Helvetica Neue"/>
                <a:ea typeface="Helvetica Neue"/>
                <a:cs typeface="Helvetica Neue"/>
              </a:rPr>
              <a:t>L’impatto economico del festival </a:t>
            </a:r>
            <a:br>
              <a:rPr lang="it-IT" sz="2800" b="1" dirty="0" smtClean="0">
                <a:latin typeface="Helvetica Neue"/>
                <a:ea typeface="Helvetica Neue"/>
                <a:cs typeface="Helvetica Neue"/>
              </a:rPr>
            </a:br>
            <a:r>
              <a:rPr lang="it-IT" sz="2800" b="1" dirty="0" smtClean="0">
                <a:latin typeface="Helvetica Neue"/>
                <a:ea typeface="Helvetica Neue"/>
                <a:cs typeface="Helvetica Neue"/>
              </a:rPr>
              <a:t>	</a:t>
            </a:r>
            <a:r>
              <a:rPr lang="it-IT" sz="2400" b="1" dirty="0" smtClean="0">
                <a:latin typeface="Helvetica Neue"/>
                <a:ea typeface="Helvetica Neue"/>
                <a:cs typeface="Helvetica Neue"/>
              </a:rPr>
              <a:t>I segmenti di visitatori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57200" y="1758950"/>
            <a:ext cx="8229600" cy="4232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ctr">
              <a:spcBef>
                <a:spcPts val="0"/>
              </a:spcBef>
              <a:spcAft>
                <a:spcPts val="1200"/>
              </a:spcAft>
              <a:defRPr/>
            </a:pPr>
            <a:r>
              <a:rPr lang="it-IT" dirty="0">
                <a:latin typeface="Helvetica Neue"/>
                <a:cs typeface="Helvetica Neue"/>
              </a:rPr>
              <a:t>Come criterio di segmentazione abbiamo utilizzato quello della tipologia ricettiva, individuando così 3 macro categorie di visitatori e cinque segmenti.</a:t>
            </a:r>
          </a:p>
          <a:p>
            <a:pPr marL="342900" indent="-342900" algn="just" fontAlgn="ctr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b="1" dirty="0">
                <a:latin typeface="Helvetica Neue"/>
                <a:cs typeface="Helvetica Neue"/>
              </a:rPr>
              <a:t>Turisti</a:t>
            </a:r>
            <a:r>
              <a:rPr lang="it-IT" dirty="0">
                <a:latin typeface="Helvetica Neue"/>
                <a:cs typeface="Helvetica Neue"/>
              </a:rPr>
              <a:t> che pernottano a Pordenone:</a:t>
            </a:r>
          </a:p>
          <a:p>
            <a:pPr marL="550862" indent="-285750" algn="just" fontAlgn="ctr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it-IT" dirty="0">
                <a:latin typeface="Helvetica Neue"/>
                <a:cs typeface="Helvetica Neue"/>
              </a:rPr>
              <a:t>Da amici/parenti o a casa propria</a:t>
            </a:r>
          </a:p>
          <a:p>
            <a:pPr marL="550862" indent="-285750" algn="just" fontAlgn="ctr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it-IT" dirty="0">
                <a:latin typeface="Helvetica Neue"/>
                <a:cs typeface="Helvetica Neue"/>
              </a:rPr>
              <a:t>In </a:t>
            </a:r>
            <a:r>
              <a:rPr lang="it-IT" dirty="0" err="1">
                <a:latin typeface="Helvetica Neue"/>
                <a:cs typeface="Helvetica Neue"/>
              </a:rPr>
              <a:t>bed&amp;breakfast</a:t>
            </a:r>
            <a:r>
              <a:rPr lang="it-IT" dirty="0">
                <a:latin typeface="Helvetica Neue"/>
                <a:cs typeface="Helvetica Neue"/>
              </a:rPr>
              <a:t>, agriturismo e campeggio/camper</a:t>
            </a:r>
          </a:p>
          <a:p>
            <a:pPr marL="550862" indent="-285750" algn="just" fontAlgn="ctr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it-IT" dirty="0">
                <a:latin typeface="Helvetica Neue"/>
                <a:cs typeface="Helvetica Neue"/>
              </a:rPr>
              <a:t>In alberghi 3-4-5 stelle</a:t>
            </a:r>
          </a:p>
          <a:p>
            <a:pPr marL="342900" indent="-342900" algn="just" fontAlgn="ctr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it-IT" b="1" dirty="0">
                <a:latin typeface="Helvetica Neue"/>
                <a:cs typeface="Helvetica Neue"/>
              </a:rPr>
              <a:t>Escursionisti</a:t>
            </a:r>
            <a:r>
              <a:rPr lang="it-IT" dirty="0">
                <a:latin typeface="Helvetica Neue"/>
                <a:cs typeface="Helvetica Neue"/>
              </a:rPr>
              <a:t>: visitatori escursionisti che provengono dalla regione e da fuori e che in ogni caso non pernottano nell’area;</a:t>
            </a:r>
          </a:p>
          <a:p>
            <a:pPr marL="342900" indent="-342900" algn="just" fontAlgn="ctr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it-IT" b="1" dirty="0">
                <a:latin typeface="Helvetica Neue"/>
                <a:cs typeface="Helvetica Neue"/>
              </a:rPr>
              <a:t>Locali</a:t>
            </a:r>
            <a:r>
              <a:rPr lang="it-IT" dirty="0">
                <a:latin typeface="Helvetica Neue"/>
                <a:cs typeface="Helvetica Neue"/>
              </a:rPr>
              <a:t>: visitatori che risiedono nell’area di riferimento.</a:t>
            </a:r>
          </a:p>
          <a:p>
            <a:pPr algn="just" fontAlgn="ctr">
              <a:spcBef>
                <a:spcPts val="0"/>
              </a:spcBef>
              <a:spcAft>
                <a:spcPts val="1200"/>
              </a:spcAft>
              <a:defRPr/>
            </a:pPr>
            <a:r>
              <a:rPr lang="it-IT" u="sng" dirty="0">
                <a:latin typeface="Helvetica Neue"/>
                <a:cs typeface="Helvetica Neue"/>
              </a:rPr>
              <a:t>Ai fini della stima dell’impatto economico generato dal festival, </a:t>
            </a:r>
            <a:r>
              <a:rPr lang="it-IT" b="1" u="sng" dirty="0">
                <a:latin typeface="Helvetica Neue"/>
                <a:cs typeface="Helvetica Neue"/>
              </a:rPr>
              <a:t>sono stati presi in considerazione solamente i profili di spesa dei turisti e degli escursionisti</a:t>
            </a:r>
            <a:r>
              <a:rPr lang="it-IT" u="sng" dirty="0">
                <a:latin typeface="Helvetica Neue"/>
                <a:cs typeface="Helvetica Neue"/>
              </a:rPr>
              <a:t>. La domanda locale è stata invece esclusa dal calcolo della spesa complessiva, secondo tutti i modelli impiegati in tali studi</a:t>
            </a:r>
            <a:r>
              <a:rPr lang="it-IT" dirty="0">
                <a:latin typeface="Helvetica Neue"/>
                <a:cs typeface="Helvetica Neue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3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0913" cy="1143000"/>
          </a:xfrm>
        </p:spPr>
        <p:txBody>
          <a:bodyPr/>
          <a:lstStyle/>
          <a:p>
            <a:pPr algn="l"/>
            <a:r>
              <a:rPr lang="it-IT" sz="2800" b="1" dirty="0" smtClean="0">
                <a:latin typeface="Helvetica Neue"/>
                <a:ea typeface="Helvetica Neue"/>
                <a:cs typeface="Helvetica Neue"/>
              </a:rPr>
              <a:t>L’impatto economico del festival </a:t>
            </a:r>
            <a:br>
              <a:rPr lang="it-IT" sz="2800" b="1" dirty="0" smtClean="0">
                <a:latin typeface="Helvetica Neue"/>
                <a:ea typeface="Helvetica Neue"/>
                <a:cs typeface="Helvetica Neue"/>
              </a:rPr>
            </a:br>
            <a:r>
              <a:rPr lang="it-IT" sz="2800" b="1" dirty="0" smtClean="0">
                <a:latin typeface="Helvetica Neue"/>
                <a:ea typeface="Helvetica Neue"/>
                <a:cs typeface="Helvetica Neue"/>
              </a:rPr>
              <a:t>	</a:t>
            </a:r>
            <a:r>
              <a:rPr lang="it-IT" sz="2400" b="1" dirty="0" smtClean="0">
                <a:latin typeface="Helvetica Neue"/>
                <a:ea typeface="Helvetica Neue"/>
                <a:cs typeface="Helvetica Neue"/>
              </a:rPr>
              <a:t>La spesa media pro capite giornaliera dei 4 segmenti</a:t>
            </a:r>
          </a:p>
        </p:txBody>
      </p:sp>
      <p:graphicFrame>
        <p:nvGraphicFramePr>
          <p:cNvPr id="5322" name="Object 20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3937810"/>
              </p:ext>
            </p:extLst>
          </p:nvPr>
        </p:nvGraphicFramePr>
        <p:xfrm>
          <a:off x="0" y="1700213"/>
          <a:ext cx="9028113" cy="381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8" name="Documento" r:id="rId4" imgW="6482160" imgH="2733480" progId="Word.Document.12">
                  <p:link updateAutomatic="1"/>
                </p:oleObj>
              </mc:Choice>
              <mc:Fallback>
                <p:oleObj name="Documento" r:id="rId4" imgW="6482160" imgH="2733480" progId="Word.Document.12">
                  <p:link updateAutomatic="1"/>
                  <p:pic>
                    <p:nvPicPr>
                      <p:cNvPr id="0" name="Picture 2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700213"/>
                        <a:ext cx="9028113" cy="3816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8525"/>
          </a:xfrm>
        </p:spPr>
        <p:txBody>
          <a:bodyPr/>
          <a:lstStyle/>
          <a:p>
            <a:pPr algn="l"/>
            <a:r>
              <a:rPr lang="it-IT" sz="2800" b="1" dirty="0" smtClean="0">
                <a:latin typeface="Helvetica Neue"/>
                <a:ea typeface="Helvetica Neue"/>
                <a:cs typeface="Helvetica Neue"/>
              </a:rPr>
              <a:t>L’impatto economico del festival </a:t>
            </a:r>
          </a:p>
        </p:txBody>
      </p:sp>
      <p:sp>
        <p:nvSpPr>
          <p:cNvPr id="71682" name="CasellaDiTesto 3"/>
          <p:cNvSpPr txBox="1">
            <a:spLocks noChangeArrowheads="1"/>
          </p:cNvSpPr>
          <p:nvPr/>
        </p:nvSpPr>
        <p:spPr bwMode="auto">
          <a:xfrm>
            <a:off x="476250" y="3098800"/>
            <a:ext cx="8047038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2000" dirty="0">
                <a:latin typeface="Helvetica Neue"/>
                <a:ea typeface="Helvetica Neue"/>
                <a:cs typeface="Helvetica Neue"/>
              </a:rPr>
              <a:t>L’impatto economico totale del Festival Pordenonelegge per l’anno 2014 è stato pari a </a:t>
            </a:r>
            <a:r>
              <a:rPr lang="it-IT" sz="2000" b="1" dirty="0">
                <a:latin typeface="Helvetica Neue"/>
                <a:ea typeface="Helvetica Neue"/>
                <a:cs typeface="Helvetica Neue"/>
              </a:rPr>
              <a:t>€ </a:t>
            </a:r>
            <a:r>
              <a:rPr lang="it-IT" sz="2000" b="1" dirty="0" smtClean="0">
                <a:latin typeface="Helvetica Neue"/>
                <a:ea typeface="Helvetica Neue"/>
                <a:cs typeface="Helvetica Neue"/>
              </a:rPr>
              <a:t>6.316.370</a:t>
            </a:r>
            <a:r>
              <a:rPr lang="it-IT" sz="2000" dirty="0">
                <a:latin typeface="Helvetica Neue"/>
                <a:ea typeface="Helvetica Neue"/>
                <a:cs typeface="Helvetica Neue"/>
              </a:rPr>
              <a:t>, con un </a:t>
            </a:r>
            <a:r>
              <a:rPr lang="it-IT" sz="2000" b="1" dirty="0">
                <a:latin typeface="Helvetica Neue"/>
                <a:ea typeface="Helvetica Neue"/>
                <a:cs typeface="Helvetica Neue"/>
              </a:rPr>
              <a:t>moltiplicatore complessivo pari a </a:t>
            </a:r>
            <a:r>
              <a:rPr lang="it-IT" sz="2000" b="1" dirty="0" smtClean="0">
                <a:latin typeface="Helvetica Neue"/>
                <a:ea typeface="Helvetica Neue"/>
                <a:cs typeface="Helvetica Neue"/>
              </a:rPr>
              <a:t>7,27</a:t>
            </a:r>
            <a:r>
              <a:rPr lang="it-IT" sz="2000" dirty="0" smtClean="0">
                <a:latin typeface="Helvetica Neue"/>
                <a:ea typeface="Helvetica Neue"/>
                <a:cs typeface="Helvetica Neue"/>
              </a:rPr>
              <a:t>: </a:t>
            </a:r>
            <a:r>
              <a:rPr lang="it-IT" sz="2000" dirty="0">
                <a:latin typeface="Helvetica Neue"/>
                <a:ea typeface="Helvetica Neue"/>
                <a:cs typeface="Helvetica Neue"/>
              </a:rPr>
              <a:t>ciò significa che </a:t>
            </a:r>
            <a:r>
              <a:rPr lang="it-IT" sz="2000" b="1" dirty="0">
                <a:latin typeface="Helvetica Neue"/>
                <a:ea typeface="Helvetica Neue"/>
                <a:cs typeface="Helvetica Neue"/>
              </a:rPr>
              <a:t>per ogni euro investito ne sono ritornati nel territorio della provincia di </a:t>
            </a:r>
            <a:r>
              <a:rPr lang="it-IT" sz="2000" b="1" dirty="0" smtClean="0">
                <a:latin typeface="Helvetica Neue"/>
                <a:ea typeface="Helvetica Neue"/>
                <a:cs typeface="Helvetica Neue"/>
              </a:rPr>
              <a:t>Pordenone </a:t>
            </a:r>
            <a:r>
              <a:rPr lang="it-IT" sz="2400" b="1" dirty="0" smtClean="0">
                <a:latin typeface="Helvetica Neue"/>
                <a:ea typeface="Helvetica Neue"/>
                <a:cs typeface="Helvetica Neue"/>
              </a:rPr>
              <a:t>7,27</a:t>
            </a:r>
            <a:r>
              <a:rPr lang="it-IT" sz="2000" b="1" dirty="0" smtClean="0">
                <a:latin typeface="Helvetica Neue"/>
                <a:ea typeface="Helvetica Neue"/>
                <a:cs typeface="Helvetica Neue"/>
              </a:rPr>
              <a:t>, </a:t>
            </a:r>
            <a:r>
              <a:rPr lang="it-IT" sz="2000" b="1" dirty="0">
                <a:latin typeface="Helvetica Neue"/>
                <a:ea typeface="Helvetica Neue"/>
                <a:cs typeface="Helvetica Neue"/>
              </a:rPr>
              <a:t>uno dei valori più alti tra i festival italiani</a:t>
            </a:r>
            <a:r>
              <a:rPr lang="it-IT" sz="2000" dirty="0">
                <a:latin typeface="Helvetica Neue"/>
                <a:ea typeface="Helvetica Neue"/>
                <a:cs typeface="Helvetica Neue"/>
              </a:rPr>
              <a:t>. </a:t>
            </a:r>
          </a:p>
        </p:txBody>
      </p:sp>
      <p:sp>
        <p:nvSpPr>
          <p:cNvPr id="71685" name="CasellaDiTesto 4"/>
          <p:cNvSpPr txBox="1">
            <a:spLocks noChangeArrowheads="1"/>
          </p:cNvSpPr>
          <p:nvPr/>
        </p:nvSpPr>
        <p:spPr bwMode="auto">
          <a:xfrm>
            <a:off x="4194175" y="4903788"/>
            <a:ext cx="3786188" cy="1384300"/>
          </a:xfrm>
          <a:prstGeom prst="rect">
            <a:avLst/>
          </a:prstGeom>
          <a:solidFill>
            <a:srgbClr val="FCE125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80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rPr>
              <a:t>Impatto economico complessivo di </a:t>
            </a:r>
            <a:r>
              <a:rPr lang="it-IT" sz="2800" b="1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rPr>
              <a:t>6.316.370 </a:t>
            </a:r>
            <a:r>
              <a:rPr lang="it-IT" sz="280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rPr>
              <a:t>euro</a:t>
            </a:r>
            <a:endParaRPr lang="it-IT" sz="2800" dirty="0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9" name="Tabel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7314186"/>
              </p:ext>
            </p:extLst>
          </p:nvPr>
        </p:nvGraphicFramePr>
        <p:xfrm>
          <a:off x="581025" y="1441450"/>
          <a:ext cx="7668532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77187"/>
                <a:gridCol w="1712655"/>
                <a:gridCol w="2578690"/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ＭＳ 明朝"/>
                          <a:cs typeface="CaslonFiveForty-Roman"/>
                        </a:rPr>
                        <a:t> </a:t>
                      </a:r>
                      <a:endParaRPr lang="it-IT" sz="1200" dirty="0">
                        <a:solidFill>
                          <a:srgbClr val="000000"/>
                        </a:solidFill>
                        <a:effectLst/>
                        <a:latin typeface="CaslonFiveForty-Roman"/>
                        <a:ea typeface="ＭＳ 明朝"/>
                        <a:cs typeface="CaslonFiveForty-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ＭＳ 明朝"/>
                          <a:cs typeface="CaslonFiveForty-Roman"/>
                        </a:rPr>
                        <a:t>Spesa totale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slonFiveForty-Roman"/>
                        <a:ea typeface="ＭＳ 明朝"/>
                        <a:cs typeface="CaslonFiveForty-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ＭＳ 明朝"/>
                          <a:cs typeface="CaslonFiveForty-Roman"/>
                        </a:rPr>
                        <a:t>Impatto economico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slonFiveForty-Roman"/>
                        <a:ea typeface="ＭＳ 明朝"/>
                        <a:cs typeface="CaslonFiveForty-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ＭＳ 明朝"/>
                          <a:cs typeface="CaslonFiveForty-Roman"/>
                        </a:rPr>
                        <a:t>Spesa dei visitatori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slonFiveForty-Roman"/>
                        <a:ea typeface="ＭＳ 明朝"/>
                        <a:cs typeface="CaslonFiveForty-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ＭＳ 明朝"/>
                          <a:cs typeface="Times New Roman"/>
                        </a:rPr>
                        <a:t>€ 3.218.720</a:t>
                      </a:r>
                      <a:endParaRPr lang="it-IT" sz="1200" dirty="0">
                        <a:solidFill>
                          <a:srgbClr val="000000"/>
                        </a:solidFill>
                        <a:effectLst/>
                        <a:latin typeface="CaslonFiveForty-Roman"/>
                        <a:ea typeface="ＭＳ 明朝"/>
                        <a:cs typeface="CaslonFiveForty-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ＭＳ 明朝"/>
                          <a:cs typeface="Times New Roman"/>
                        </a:rPr>
                        <a:t>€ 5.381.650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slonFiveForty-Roman"/>
                        <a:ea typeface="ＭＳ 明朝"/>
                        <a:cs typeface="CaslonFiveForty-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ＭＳ 明朝"/>
                          <a:cs typeface="CaslonFiveForty-Roman"/>
                        </a:rPr>
                        <a:t>Spesa dell’organizzazione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slonFiveForty-Roman"/>
                        <a:ea typeface="ＭＳ 明朝"/>
                        <a:cs typeface="CaslonFiveForty-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ＭＳ 明朝"/>
                          <a:cs typeface="Times New Roman"/>
                        </a:rPr>
                        <a:t>€ </a:t>
                      </a:r>
                      <a:r>
                        <a:rPr lang="it-IT" sz="1600" dirty="0" smtClean="0"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ＭＳ 明朝"/>
                          <a:cs typeface="Times New Roman"/>
                        </a:rPr>
                        <a:t>868.612</a:t>
                      </a:r>
                      <a:endParaRPr lang="it-IT" sz="1200" dirty="0">
                        <a:solidFill>
                          <a:srgbClr val="000000"/>
                        </a:solidFill>
                        <a:effectLst/>
                        <a:latin typeface="CaslonFiveForty-Roman"/>
                        <a:ea typeface="ＭＳ 明朝"/>
                        <a:cs typeface="CaslonFiveForty-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ＭＳ 明朝"/>
                          <a:cs typeface="Times New Roman"/>
                        </a:rPr>
                        <a:t>€ </a:t>
                      </a:r>
                      <a:r>
                        <a:rPr lang="it-IT" sz="1600" dirty="0" smtClean="0"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ＭＳ 明朝"/>
                          <a:cs typeface="Times New Roman"/>
                        </a:rPr>
                        <a:t>934.720</a:t>
                      </a:r>
                      <a:endParaRPr lang="it-IT" sz="1200" dirty="0">
                        <a:solidFill>
                          <a:srgbClr val="000000"/>
                        </a:solidFill>
                        <a:effectLst/>
                        <a:latin typeface="CaslonFiveForty-Roman"/>
                        <a:ea typeface="ＭＳ 明朝"/>
                        <a:cs typeface="CaslonFiveForty-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ＭＳ 明朝"/>
                          <a:cs typeface="CaslonFiveForty-Roman"/>
                        </a:rPr>
                        <a:t>Totale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CaslonFiveForty-Roman"/>
                        <a:ea typeface="ＭＳ 明朝"/>
                        <a:cs typeface="CaslonFiveForty-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/>
                          <a:cs typeface="Helvetica Neue"/>
                        </a:rPr>
                        <a:t>€ </a:t>
                      </a:r>
                      <a:r>
                        <a:rPr lang="it-IT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elvetica Neue"/>
                          <a:cs typeface="Helvetica Neue"/>
                        </a:rPr>
                        <a:t>4.087.332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  <a:cs typeface="Helvetica Neue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ＭＳ 明朝"/>
                          <a:cs typeface="Times New Roman"/>
                        </a:rPr>
                        <a:t>€ </a:t>
                      </a:r>
                      <a:r>
                        <a:rPr lang="it-IT" sz="1600" dirty="0" smtClean="0"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ＭＳ 明朝"/>
                          <a:cs typeface="Times New Roman"/>
                        </a:rPr>
                        <a:t>6.316.370</a:t>
                      </a:r>
                      <a:endParaRPr lang="it-IT" sz="1200" dirty="0">
                        <a:solidFill>
                          <a:srgbClr val="000000"/>
                        </a:solidFill>
                        <a:effectLst/>
                        <a:latin typeface="CaslonFiveForty-Roman"/>
                        <a:ea typeface="ＭＳ 明朝"/>
                        <a:cs typeface="CaslonFiveForty-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1375"/>
          </a:xfrm>
        </p:spPr>
        <p:txBody>
          <a:bodyPr/>
          <a:lstStyle/>
          <a:p>
            <a:pPr algn="l"/>
            <a:r>
              <a:rPr lang="it-IT" sz="2800" b="1" dirty="0" smtClean="0">
                <a:latin typeface="Helvetica Neue"/>
                <a:ea typeface="Helvetica Neue"/>
                <a:cs typeface="Helvetica Neue"/>
              </a:rPr>
              <a:t>L’impatto economico del festival </a:t>
            </a:r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935999"/>
              </p:ext>
            </p:extLst>
          </p:nvPr>
        </p:nvGraphicFramePr>
        <p:xfrm>
          <a:off x="0" y="1409700"/>
          <a:ext cx="8897843" cy="4754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65456"/>
                <a:gridCol w="1053241"/>
                <a:gridCol w="1092935"/>
                <a:gridCol w="1035063"/>
                <a:gridCol w="1062679"/>
                <a:gridCol w="1042999"/>
                <a:gridCol w="445470"/>
              </a:tblGrid>
              <a:tr h="246113">
                <a:tc>
                  <a:txBody>
                    <a:bodyPr/>
                    <a:lstStyle/>
                    <a:p>
                      <a:pPr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 b="1" dirty="0">
                          <a:solidFill>
                            <a:srgbClr val="000000"/>
                          </a:solidFill>
                          <a:effectLst/>
                          <a:latin typeface="HelveticaNeue-Bold"/>
                          <a:ea typeface="ＭＳ 明朝"/>
                          <a:cs typeface="HelveticaNeue-Bold"/>
                        </a:rPr>
                        <a:t>FESTIVAL</a:t>
                      </a:r>
                      <a:endParaRPr lang="it-IT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 anchor="ctr"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 b="1" dirty="0">
                          <a:solidFill>
                            <a:srgbClr val="000000"/>
                          </a:solidFill>
                          <a:effectLst/>
                          <a:latin typeface="HelveticaNeue-Bold"/>
                          <a:ea typeface="ＭＳ 明朝"/>
                          <a:cs typeface="HelveticaNeue-Bold"/>
                        </a:rPr>
                        <a:t>ANNO</a:t>
                      </a:r>
                      <a:endParaRPr lang="it-IT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 anchor="ctr"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 b="1" dirty="0" smtClean="0">
                          <a:solidFill>
                            <a:srgbClr val="000000"/>
                          </a:solidFill>
                          <a:effectLst/>
                          <a:latin typeface="HelveticaNeue-Bold"/>
                          <a:ea typeface="ＭＳ 明朝"/>
                          <a:cs typeface="HelveticaNeue-Bold"/>
                        </a:rPr>
                        <a:t>PRESENZE</a:t>
                      </a:r>
                      <a:endParaRPr lang="it-IT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 anchor="ctr"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 b="1" dirty="0">
                          <a:solidFill>
                            <a:srgbClr val="000000"/>
                          </a:solidFill>
                          <a:effectLst/>
                          <a:latin typeface="HelveticaNeue-Bold"/>
                          <a:ea typeface="ＭＳ 明朝"/>
                          <a:cs typeface="HelveticaNeue-Bold"/>
                        </a:rPr>
                        <a:t>BUDGET €</a:t>
                      </a:r>
                      <a:endParaRPr lang="it-IT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 anchor="ctr"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 b="1" dirty="0">
                          <a:solidFill>
                            <a:srgbClr val="000000"/>
                          </a:solidFill>
                          <a:effectLst/>
                          <a:latin typeface="HelveticaNeue-Bold"/>
                          <a:ea typeface="ＭＳ 明朝"/>
                          <a:cs typeface="HelveticaNeue-Bold"/>
                        </a:rPr>
                        <a:t>IMPATTO €</a:t>
                      </a:r>
                      <a:endParaRPr lang="it-IT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 anchor="ctr"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 b="1" dirty="0" smtClean="0">
                          <a:solidFill>
                            <a:srgbClr val="000000"/>
                          </a:solidFill>
                          <a:effectLst/>
                          <a:latin typeface="HelveticaNeue-Bold"/>
                          <a:ea typeface="ＭＳ 明朝"/>
                          <a:cs typeface="Times New Roman"/>
                        </a:rPr>
                        <a:t>MOLTIPL.</a:t>
                      </a:r>
                      <a:endParaRPr lang="it-IT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 anchor="ctr"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 b="1">
                          <a:solidFill>
                            <a:srgbClr val="000000"/>
                          </a:solidFill>
                          <a:effectLst/>
                          <a:latin typeface="HelveticaNeue-Bold"/>
                          <a:ea typeface="ＭＳ 明朝"/>
                          <a:cs typeface="HelveticaNeue-Bold"/>
                        </a:rPr>
                        <a:t>FTE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 anchor="ctr"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588">
                <a:tc>
                  <a:txBody>
                    <a:bodyPr/>
                    <a:lstStyle/>
                    <a:p>
                      <a:pPr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 dirty="0" err="1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Festivaletteratura</a:t>
                      </a: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 Mantova </a:t>
                      </a:r>
                      <a:endParaRPr lang="it-IT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2006</a:t>
                      </a:r>
                      <a:endParaRPr lang="it-IT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66.500</a:t>
                      </a:r>
                      <a:endParaRPr lang="it-IT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1.400.000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14.441.500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10,32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104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588">
                <a:tc>
                  <a:txBody>
                    <a:bodyPr/>
                    <a:lstStyle/>
                    <a:p>
                      <a:pPr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Festival della Mente </a:t>
                      </a:r>
                      <a:endParaRPr lang="it-IT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2007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31.000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500.000</a:t>
                      </a:r>
                      <a:endParaRPr lang="it-IT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3.642.500</a:t>
                      </a:r>
                      <a:endParaRPr lang="it-IT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7,29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31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588">
                <a:tc>
                  <a:txBody>
                    <a:bodyPr/>
                    <a:lstStyle/>
                    <a:p>
                      <a:pPr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Umbria Jazz </a:t>
                      </a:r>
                      <a:endParaRPr lang="it-IT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2007</a:t>
                      </a:r>
                      <a:endParaRPr lang="it-IT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30.217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2.306.500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10.372.800</a:t>
                      </a:r>
                      <a:endParaRPr lang="it-IT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4,50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--</a:t>
                      </a:r>
                      <a:endParaRPr lang="it-IT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588">
                <a:tc>
                  <a:txBody>
                    <a:bodyPr/>
                    <a:lstStyle/>
                    <a:p>
                      <a:pPr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Settembre al Borgo 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2007</a:t>
                      </a:r>
                      <a:endParaRPr lang="it-IT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15.000</a:t>
                      </a:r>
                      <a:endParaRPr lang="it-IT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1.071.000</a:t>
                      </a:r>
                      <a:endParaRPr lang="it-IT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1.435.000</a:t>
                      </a:r>
                      <a:endParaRPr lang="it-IT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1,34</a:t>
                      </a:r>
                      <a:endParaRPr lang="it-IT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--</a:t>
                      </a:r>
                      <a:endParaRPr lang="it-IT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588">
                <a:tc>
                  <a:txBody>
                    <a:bodyPr/>
                    <a:lstStyle/>
                    <a:p>
                      <a:pPr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Economia - Trento 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2010</a:t>
                      </a:r>
                      <a:endParaRPr lang="it-IT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--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747.900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1.929.800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2,58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--</a:t>
                      </a:r>
                      <a:endParaRPr lang="it-IT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588">
                <a:tc>
                  <a:txBody>
                    <a:bodyPr/>
                    <a:lstStyle/>
                    <a:p>
                      <a:pPr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 dirty="0" err="1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Filmfestival</a:t>
                      </a: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 della Montagna</a:t>
                      </a:r>
                      <a:endParaRPr lang="it-IT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2010</a:t>
                      </a:r>
                      <a:endParaRPr lang="it-IT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--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785.700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2.879.700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3,66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--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588">
                <a:tc>
                  <a:txBody>
                    <a:bodyPr/>
                    <a:lstStyle/>
                    <a:p>
                      <a:pPr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Bari International Film&amp; Festival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2011</a:t>
                      </a:r>
                      <a:endParaRPr lang="it-IT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45.000</a:t>
                      </a:r>
                      <a:endParaRPr lang="it-IT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1.300.000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2.658.000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2,04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--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588">
                <a:tc>
                  <a:txBody>
                    <a:bodyPr/>
                    <a:lstStyle/>
                    <a:p>
                      <a:pPr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San Marino International Arts Festival 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2011</a:t>
                      </a:r>
                      <a:endParaRPr lang="it-IT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30.000</a:t>
                      </a:r>
                      <a:endParaRPr lang="it-IT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41.200</a:t>
                      </a:r>
                      <a:endParaRPr lang="it-IT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145.000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3,51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--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588">
                <a:tc>
                  <a:txBody>
                    <a:bodyPr/>
                    <a:lstStyle/>
                    <a:p>
                      <a:pPr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Rossini Opera Festival 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2011</a:t>
                      </a:r>
                      <a:endParaRPr lang="it-IT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5.282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1.500.000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10.840.825</a:t>
                      </a:r>
                      <a:endParaRPr lang="it-IT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7,22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--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588">
                <a:tc>
                  <a:txBody>
                    <a:bodyPr/>
                    <a:lstStyle/>
                    <a:p>
                      <a:pPr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Italia Wave Love Festival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2011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5.000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1.220.895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1.650.00</a:t>
                      </a:r>
                      <a:endParaRPr lang="it-IT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--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--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588">
                <a:tc>
                  <a:txBody>
                    <a:bodyPr/>
                    <a:lstStyle/>
                    <a:p>
                      <a:pPr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MEDIMEX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2011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4.925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346.440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2.640.000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--</a:t>
                      </a:r>
                      <a:endParaRPr lang="it-IT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--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588">
                <a:tc>
                  <a:txBody>
                    <a:bodyPr/>
                    <a:lstStyle/>
                    <a:p>
                      <a:pPr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Opeaestate Festival Veneto 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2012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40.022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973.132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2.700.000 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1,4</a:t>
                      </a:r>
                      <a:endParaRPr lang="it-IT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--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588">
                <a:tc>
                  <a:txBody>
                    <a:bodyPr/>
                    <a:lstStyle/>
                    <a:p>
                      <a:pPr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Festival La Notte della Taranta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2012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195.000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HelveticaNeue-Bold"/>
                          <a:ea typeface="ＭＳ 明朝"/>
                          <a:cs typeface="Times New Roman"/>
                        </a:rPr>
                        <a:t> </a:t>
                      </a:r>
                      <a:endParaRPr lang="it-IT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2.425.363</a:t>
                      </a:r>
                      <a:endParaRPr lang="it-IT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HelveticaNeue-Bold"/>
                          <a:ea typeface="ＭＳ 明朝"/>
                          <a:cs typeface="Times New Roman"/>
                        </a:rPr>
                        <a:t> </a:t>
                      </a:r>
                      <a:endParaRPr lang="it-IT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--</a:t>
                      </a:r>
                      <a:endParaRPr lang="it-IT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588">
                <a:tc>
                  <a:txBody>
                    <a:bodyPr/>
                    <a:lstStyle/>
                    <a:p>
                      <a:pPr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600" b="1" dirty="0" err="1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Pordenonelegge</a:t>
                      </a:r>
                      <a:endParaRPr lang="it-IT" sz="1600" b="1" dirty="0">
                        <a:solidFill>
                          <a:srgbClr val="000000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 anchor="ctr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CE12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2014</a:t>
                      </a:r>
                      <a:endParaRPr lang="it-IT" sz="1600" b="1" dirty="0">
                        <a:solidFill>
                          <a:srgbClr val="000000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 anchor="ctr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CE12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600" b="1" dirty="0" smtClean="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130.000</a:t>
                      </a:r>
                      <a:r>
                        <a:rPr lang="it-IT" sz="1600" b="1" dirty="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 </a:t>
                      </a:r>
                      <a:endParaRPr lang="it-IT" sz="1600" b="1" dirty="0">
                        <a:solidFill>
                          <a:srgbClr val="000000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 anchor="ctr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CE12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600" b="1" dirty="0" smtClean="0">
                          <a:solidFill>
                            <a:srgbClr val="000000"/>
                          </a:solidFill>
                          <a:effectLst/>
                          <a:latin typeface="HelveticaNeue-Bold"/>
                          <a:ea typeface="ＭＳ 明朝"/>
                          <a:cs typeface="Times New Roman"/>
                        </a:rPr>
                        <a:t>868.612</a:t>
                      </a:r>
                      <a:endParaRPr lang="it-IT" sz="1600" b="1" dirty="0">
                        <a:solidFill>
                          <a:srgbClr val="000000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 anchor="ctr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CE1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dirty="0" smtClean="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6.316.370</a:t>
                      </a:r>
                      <a:r>
                        <a:rPr lang="it-IT" sz="1600" b="1" dirty="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HelveticaNeue"/>
                        </a:rPr>
                        <a:t> </a:t>
                      </a:r>
                      <a:endParaRPr lang="it-IT" sz="1600" b="1" dirty="0">
                        <a:solidFill>
                          <a:srgbClr val="000000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 anchor="ctr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CE1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dirty="0" smtClean="0">
                          <a:solidFill>
                            <a:srgbClr val="000000"/>
                          </a:solidFill>
                          <a:effectLst/>
                          <a:latin typeface="HelveticaNeue-Bold"/>
                          <a:ea typeface="ＭＳ 明朝"/>
                          <a:cs typeface="Times New Roman"/>
                        </a:rPr>
                        <a:t>6,68</a:t>
                      </a:r>
                      <a:r>
                        <a:rPr lang="it-IT" sz="1600" b="1" dirty="0">
                          <a:solidFill>
                            <a:srgbClr val="000000"/>
                          </a:solidFill>
                          <a:effectLst/>
                          <a:latin typeface="HelveticaNeue-Bold"/>
                          <a:ea typeface="ＭＳ 明朝"/>
                          <a:cs typeface="Times New Roman"/>
                        </a:rPr>
                        <a:t> </a:t>
                      </a:r>
                      <a:endParaRPr lang="it-IT" sz="1600" b="1" dirty="0">
                        <a:solidFill>
                          <a:srgbClr val="000000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 anchor="ctr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CE12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it-IT" sz="1600" b="1" dirty="0" smtClean="0">
                          <a:solidFill>
                            <a:srgbClr val="000000"/>
                          </a:solidFill>
                          <a:effectLst/>
                          <a:latin typeface="HelveticaNeue"/>
                          <a:ea typeface="ＭＳ 明朝"/>
                          <a:cs typeface="Times New Roman"/>
                        </a:rPr>
                        <a:t>46</a:t>
                      </a:r>
                      <a:endParaRPr lang="it-IT" sz="1600" b="1" dirty="0">
                        <a:solidFill>
                          <a:srgbClr val="000000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 anchor="ctr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CE12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0153"/>
            <a:ext cx="9144000" cy="863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sz="2800" b="1" dirty="0" smtClean="0">
                <a:latin typeface="Helvetica Neue"/>
                <a:ea typeface="Helvetica Neue"/>
                <a:cs typeface="Helvetica Neue"/>
              </a:rPr>
              <a:t>L’impatto occupazionale</a:t>
            </a:r>
          </a:p>
        </p:txBody>
      </p:sp>
      <p:sp>
        <p:nvSpPr>
          <p:cNvPr id="76802" name="CasellaDiTesto 3"/>
          <p:cNvSpPr txBox="1">
            <a:spLocks noChangeArrowheads="1"/>
          </p:cNvSpPr>
          <p:nvPr/>
        </p:nvSpPr>
        <p:spPr bwMode="auto">
          <a:xfrm>
            <a:off x="476250" y="1722438"/>
            <a:ext cx="80470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2400" dirty="0">
                <a:latin typeface="Helvetica Neue"/>
                <a:ea typeface="Helvetica Neue"/>
                <a:cs typeface="Helvetica Neue"/>
              </a:rPr>
              <a:t>In termini di effetti occupazionali è stato stimato un valore quantificabile in </a:t>
            </a:r>
            <a:r>
              <a:rPr lang="it-IT" sz="2400" b="1" dirty="0" smtClean="0">
                <a:latin typeface="Helvetica Neue"/>
                <a:ea typeface="Helvetica Neue"/>
                <a:cs typeface="Helvetica Neue"/>
              </a:rPr>
              <a:t>46 </a:t>
            </a:r>
            <a:r>
              <a:rPr lang="it-IT" sz="2400" b="1" dirty="0">
                <a:latin typeface="Helvetica Neue"/>
                <a:ea typeface="Helvetica Neue"/>
                <a:cs typeface="Helvetica Neue"/>
              </a:rPr>
              <a:t>unità a tempo pieno </a:t>
            </a:r>
            <a:r>
              <a:rPr lang="it-IT" sz="2400" dirty="0">
                <a:latin typeface="Helvetica Neue"/>
                <a:ea typeface="Helvetica Neue"/>
                <a:cs typeface="Helvetica Neue"/>
              </a:rPr>
              <a:t>(FTE), senza considerare, è ovvio, l’incidenza del lavoro volontario.</a:t>
            </a:r>
          </a:p>
        </p:txBody>
      </p:sp>
      <p:pic>
        <p:nvPicPr>
          <p:cNvPr id="76803" name="Immagine 2" descr="impattoocc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538" y="3648075"/>
            <a:ext cx="102870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Immagine 4" descr="impattoocc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4988" y="3648075"/>
            <a:ext cx="102870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5" name="Immagine 5" descr="impattoocc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06738" y="3648075"/>
            <a:ext cx="102870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6" name="CasellaDiTesto 6"/>
          <p:cNvSpPr txBox="1">
            <a:spLocks noChangeArrowheads="1"/>
          </p:cNvSpPr>
          <p:nvPr/>
        </p:nvSpPr>
        <p:spPr bwMode="auto">
          <a:xfrm>
            <a:off x="4425950" y="3976688"/>
            <a:ext cx="3554413" cy="954087"/>
          </a:xfrm>
          <a:prstGeom prst="rect">
            <a:avLst/>
          </a:prstGeom>
          <a:solidFill>
            <a:srgbClr val="FCE125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800" b="1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rPr>
              <a:t>46 </a:t>
            </a:r>
            <a:r>
              <a:rPr lang="it-IT" sz="280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rPr>
              <a:t>unità </a:t>
            </a:r>
          </a:p>
          <a:p>
            <a:pPr algn="ctr"/>
            <a:r>
              <a:rPr lang="it-IT" sz="280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rPr>
              <a:t>a tempo pieno</a:t>
            </a:r>
            <a:endParaRPr lang="it-IT" sz="28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olo 1"/>
          <p:cNvSpPr>
            <a:spLocks noGrp="1"/>
          </p:cNvSpPr>
          <p:nvPr>
            <p:ph type="title"/>
          </p:nvPr>
        </p:nvSpPr>
        <p:spPr>
          <a:xfrm>
            <a:off x="0" y="230188"/>
            <a:ext cx="9144000" cy="866775"/>
          </a:xfrm>
          <a:solidFill>
            <a:srgbClr val="FCE125"/>
          </a:solidFill>
        </p:spPr>
        <p:txBody>
          <a:bodyPr/>
          <a:lstStyle/>
          <a:p>
            <a:pPr algn="l"/>
            <a:r>
              <a:rPr lang="it-IT" sz="2800" b="1" dirty="0" smtClean="0">
                <a:latin typeface="Helvetica Neue"/>
                <a:ea typeface="Helvetica Neue"/>
                <a:cs typeface="Helvetica Neue"/>
              </a:rPr>
              <a:t> 5. L’impatto fiscale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sz="2800" b="1" dirty="0" smtClean="0">
                <a:latin typeface="Helvetica Neue"/>
                <a:ea typeface="Helvetica Neue"/>
                <a:cs typeface="Helvetica Neue"/>
              </a:rPr>
              <a:t>L’impatto fiscale </a:t>
            </a:r>
          </a:p>
        </p:txBody>
      </p:sp>
      <p:sp>
        <p:nvSpPr>
          <p:cNvPr id="88066" name="CasellaDiTesto 5"/>
          <p:cNvSpPr txBox="1">
            <a:spLocks noChangeArrowheads="1"/>
          </p:cNvSpPr>
          <p:nvPr/>
        </p:nvSpPr>
        <p:spPr bwMode="auto">
          <a:xfrm>
            <a:off x="457200" y="1417638"/>
            <a:ext cx="81772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latin typeface="Helvetica Neue"/>
                <a:ea typeface="Helvetica Neue"/>
                <a:cs typeface="Helvetica Neue"/>
              </a:rPr>
              <a:t>Per quanto riguarda le </a:t>
            </a:r>
            <a:r>
              <a:rPr lang="it-IT" b="1">
                <a:latin typeface="Helvetica Neue"/>
                <a:ea typeface="Helvetica Neue"/>
                <a:cs typeface="Helvetica Neue"/>
              </a:rPr>
              <a:t>spese del festival</a:t>
            </a:r>
            <a:r>
              <a:rPr lang="it-IT">
                <a:latin typeface="Helvetica Neue"/>
                <a:ea typeface="Helvetica Neue"/>
                <a:cs typeface="Helvetica Neue"/>
              </a:rPr>
              <a:t>, la cifra totale che ritorna nelle casse pubbliche friulane è come minimo pari a:</a:t>
            </a:r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949862"/>
              </p:ext>
            </p:extLst>
          </p:nvPr>
        </p:nvGraphicFramePr>
        <p:xfrm>
          <a:off x="668338" y="2181225"/>
          <a:ext cx="7161998" cy="14325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20029"/>
                <a:gridCol w="2441969"/>
              </a:tblGrid>
              <a:tr h="2072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Helvetica Neue"/>
                          <a:ea typeface="ＭＳ 明朝"/>
                          <a:cs typeface="Times New Roman"/>
                        </a:rPr>
                        <a:t>Iva</a:t>
                      </a:r>
                      <a:endParaRPr lang="it-IT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effectLst/>
                          <a:latin typeface="Helvetica Neue"/>
                          <a:ea typeface="ＭＳ 明朝"/>
                          <a:cs typeface="Times New Roman"/>
                        </a:rPr>
                        <a:t>€</a:t>
                      </a:r>
                      <a:r>
                        <a:rPr lang="it-IT" sz="1600" baseline="0" dirty="0" smtClean="0">
                          <a:effectLst/>
                          <a:latin typeface="Helvetica Neue"/>
                          <a:ea typeface="ＭＳ 明朝"/>
                          <a:cs typeface="Times New Roman"/>
                        </a:rPr>
                        <a:t> 64.608</a:t>
                      </a:r>
                      <a:endParaRPr lang="it-IT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8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Helvetica Neue"/>
                          <a:ea typeface="ＭＳ 明朝"/>
                          <a:cs typeface="Times New Roman"/>
                        </a:rPr>
                        <a:t>Irpef, Irap, </a:t>
                      </a:r>
                      <a:r>
                        <a:rPr lang="it-IT" sz="1600" dirty="0" err="1">
                          <a:effectLst/>
                          <a:latin typeface="Helvetica Neue"/>
                          <a:ea typeface="ＭＳ 明朝"/>
                          <a:cs typeface="Times New Roman"/>
                        </a:rPr>
                        <a:t>Ires</a:t>
                      </a:r>
                      <a:r>
                        <a:rPr lang="it-IT" sz="1600" dirty="0">
                          <a:effectLst/>
                          <a:latin typeface="Helvetica Neue"/>
                          <a:ea typeface="ＭＳ 明朝"/>
                          <a:cs typeface="Times New Roman"/>
                        </a:rPr>
                        <a:t>, Ritenute</a:t>
                      </a:r>
                      <a:endParaRPr lang="it-IT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effectLst/>
                          <a:latin typeface="Helvetica Neue"/>
                          <a:ea typeface="ＭＳ 明朝"/>
                          <a:cs typeface="Times New Roman"/>
                        </a:rPr>
                        <a:t>€</a:t>
                      </a:r>
                      <a:r>
                        <a:rPr lang="it-IT" sz="1600" baseline="0" dirty="0" smtClean="0">
                          <a:effectLst/>
                          <a:latin typeface="Helvetica Neue"/>
                          <a:ea typeface="ＭＳ 明朝"/>
                          <a:cs typeface="Times New Roman"/>
                        </a:rPr>
                        <a:t> 40.524</a:t>
                      </a:r>
                      <a:endParaRPr lang="it-IT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6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Helvetica Neue"/>
                          <a:ea typeface="ＭＳ 明朝"/>
                          <a:cs typeface="Times New Roman"/>
                        </a:rPr>
                        <a:t>Tosap</a:t>
                      </a:r>
                      <a:endParaRPr lang="it-IT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effectLst/>
                          <a:latin typeface="Helvetica Neue"/>
                          <a:ea typeface="ＭＳ 明朝"/>
                          <a:cs typeface="Times New Roman"/>
                        </a:rPr>
                        <a:t>€ 3.800</a:t>
                      </a:r>
                      <a:endParaRPr lang="it-IT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2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Helvetica Neue"/>
                          <a:ea typeface="ＭＳ 明朝"/>
                          <a:cs typeface="Times New Roman"/>
                        </a:rPr>
                        <a:t>Tasse e imposte affissioni</a:t>
                      </a:r>
                      <a:endParaRPr lang="it-IT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effectLst/>
                          <a:latin typeface="Helvetica Neue"/>
                          <a:ea typeface="ＭＳ 明朝"/>
                          <a:cs typeface="Times New Roman"/>
                        </a:rPr>
                        <a:t>€ 5.500</a:t>
                      </a:r>
                      <a:endParaRPr lang="it-IT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2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>
                          <a:effectLst/>
                          <a:latin typeface="Helvetica Neue"/>
                          <a:ea typeface="ＭＳ 明朝"/>
                          <a:cs typeface="Times New Roman"/>
                        </a:rPr>
                        <a:t>(A) Totale</a:t>
                      </a:r>
                      <a:endParaRPr lang="it-IT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 smtClean="0">
                          <a:effectLst/>
                          <a:latin typeface="Helvetica Neue"/>
                          <a:ea typeface="ＭＳ 明朝"/>
                          <a:cs typeface="Times New Roman"/>
                        </a:rPr>
                        <a:t>€ 114.432</a:t>
                      </a:r>
                      <a:endParaRPr lang="it-IT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997863"/>
              </p:ext>
            </p:extLst>
          </p:nvPr>
        </p:nvGraphicFramePr>
        <p:xfrm>
          <a:off x="668338" y="4816475"/>
          <a:ext cx="7161998" cy="14325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20029"/>
                <a:gridCol w="2441969"/>
              </a:tblGrid>
              <a:tr h="2072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Helvetica Neue"/>
                          <a:ea typeface="ＭＳ 明朝"/>
                          <a:cs typeface="Times New Roman"/>
                        </a:rPr>
                        <a:t>Accise benzine e gasolio</a:t>
                      </a:r>
                      <a:endParaRPr lang="it-IT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effectLst/>
                          <a:latin typeface="Helvetica Neue"/>
                          <a:ea typeface="ＭＳ 明朝"/>
                          <a:cs typeface="Times New Roman"/>
                        </a:rPr>
                        <a:t>€ 76.000</a:t>
                      </a:r>
                      <a:endParaRPr lang="it-IT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8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Helvetica Neue"/>
                          <a:ea typeface="ＭＳ 明朝"/>
                          <a:cs typeface="Times New Roman"/>
                        </a:rPr>
                        <a:t>Iva</a:t>
                      </a:r>
                      <a:endParaRPr lang="it-IT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effectLst/>
                          <a:latin typeface="Helvetica Neue"/>
                          <a:ea typeface="ＭＳ 明朝"/>
                          <a:cs typeface="Times New Roman"/>
                        </a:rPr>
                        <a:t>€ 228.000</a:t>
                      </a:r>
                      <a:endParaRPr lang="it-IT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6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>
                          <a:effectLst/>
                          <a:latin typeface="Helvetica Neue"/>
                          <a:ea typeface="ＭＳ 明朝"/>
                          <a:cs typeface="Times New Roman"/>
                        </a:rPr>
                        <a:t>(B) Totale</a:t>
                      </a:r>
                      <a:endParaRPr lang="it-IT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 smtClean="0">
                          <a:effectLst/>
                          <a:latin typeface="Helvetica Neue"/>
                          <a:ea typeface="ＭＳ 明朝"/>
                          <a:cs typeface="Times New Roman"/>
                        </a:rPr>
                        <a:t>€ 304.000</a:t>
                      </a:r>
                      <a:endParaRPr lang="it-IT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2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>
                          <a:effectLst/>
                          <a:latin typeface="Helvetica Neue"/>
                          <a:ea typeface="ＭＳ 明朝"/>
                          <a:cs typeface="Times New Roman"/>
                        </a:rPr>
                        <a:t> </a:t>
                      </a:r>
                      <a:endParaRPr lang="it-IT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>
                          <a:effectLst/>
                          <a:latin typeface="Helvetica Neue"/>
                          <a:ea typeface="ＭＳ 明朝"/>
                          <a:cs typeface="Times New Roman"/>
                        </a:rPr>
                        <a:t> </a:t>
                      </a:r>
                      <a:endParaRPr lang="it-IT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2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>
                          <a:effectLst/>
                          <a:latin typeface="Helvetica Neue"/>
                          <a:ea typeface="ＭＳ 明朝"/>
                          <a:cs typeface="Times New Roman"/>
                        </a:rPr>
                        <a:t>TOTALE (A) + (B)</a:t>
                      </a:r>
                      <a:endParaRPr lang="it-IT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 smtClean="0">
                          <a:effectLst/>
                          <a:latin typeface="Helvetica Neue"/>
                          <a:ea typeface="ＭＳ 明朝"/>
                          <a:cs typeface="Times New Roman"/>
                        </a:rPr>
                        <a:t>€ 418.432</a:t>
                      </a:r>
                      <a:endParaRPr lang="it-IT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8099" name="CasellaDiTesto 9"/>
          <p:cNvSpPr txBox="1">
            <a:spLocks noChangeArrowheads="1"/>
          </p:cNvSpPr>
          <p:nvPr/>
        </p:nvSpPr>
        <p:spPr bwMode="auto">
          <a:xfrm>
            <a:off x="457200" y="3898900"/>
            <a:ext cx="81772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latin typeface="Helvetica Neue"/>
                <a:ea typeface="Helvetica Neue"/>
                <a:cs typeface="Helvetica Neue"/>
              </a:rPr>
              <a:t>Per quanto riguarda la </a:t>
            </a:r>
            <a:r>
              <a:rPr lang="it-IT" b="1">
                <a:latin typeface="Helvetica Neue"/>
                <a:ea typeface="Helvetica Neue"/>
                <a:cs typeface="Helvetica Neue"/>
              </a:rPr>
              <a:t>spesa diretta dei visitatori</a:t>
            </a:r>
            <a:r>
              <a:rPr lang="it-IT">
                <a:latin typeface="Helvetica Neue"/>
                <a:ea typeface="Helvetica Neue"/>
                <a:cs typeface="Helvetica Neue"/>
              </a:rPr>
              <a:t>, la cifra totale che ritorna nelle casse pubbliche friulane è come minimo pari a: 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sz="2800" b="1" dirty="0" smtClean="0">
                <a:latin typeface="Helvetica Neue"/>
                <a:ea typeface="Helvetica Neue"/>
                <a:cs typeface="Helvetica Neue"/>
              </a:rPr>
              <a:t>L’impatto fiscale </a:t>
            </a:r>
          </a:p>
        </p:txBody>
      </p:sp>
      <p:sp>
        <p:nvSpPr>
          <p:cNvPr id="90114" name="CasellaDiTesto 5"/>
          <p:cNvSpPr txBox="1">
            <a:spLocks noChangeArrowheads="1"/>
          </p:cNvSpPr>
          <p:nvPr/>
        </p:nvSpPr>
        <p:spPr bwMode="auto">
          <a:xfrm>
            <a:off x="457200" y="1417638"/>
            <a:ext cx="8177213" cy="366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2000" dirty="0">
                <a:latin typeface="Helvetica Neue"/>
                <a:ea typeface="Helvetica Neue"/>
                <a:cs typeface="Helvetica Neue"/>
              </a:rPr>
              <a:t>Sapendo che in Italia la tassazione IRES ed IRAP incide, in media, per il 2,79% del fatturato delle piccole-medie imprese, abbiamo stimato che sull’impatto economico della spesa dei visitatori il gettito di IRES ed IRAP che potrebbe rimanere nei confini regionali potrebbe essere pari a circa </a:t>
            </a:r>
            <a:r>
              <a:rPr lang="it-IT" sz="2000" b="1" dirty="0">
                <a:latin typeface="Helvetica Neue"/>
                <a:ea typeface="Helvetica Neue"/>
                <a:cs typeface="Helvetica Neue"/>
              </a:rPr>
              <a:t>€</a:t>
            </a:r>
            <a:r>
              <a:rPr lang="it-IT" sz="2000" dirty="0">
                <a:latin typeface="Helvetica Neue"/>
                <a:ea typeface="Helvetica Neue"/>
                <a:cs typeface="Helvetica Neue"/>
              </a:rPr>
              <a:t> </a:t>
            </a:r>
            <a:r>
              <a:rPr lang="it-IT" sz="2000" b="1" dirty="0">
                <a:latin typeface="Helvetica Neue"/>
                <a:ea typeface="Helvetica Neue"/>
                <a:cs typeface="Helvetica Neue"/>
              </a:rPr>
              <a:t>120.000</a:t>
            </a:r>
            <a:r>
              <a:rPr lang="it-IT" sz="2000" dirty="0">
                <a:latin typeface="Helvetica Neue"/>
                <a:ea typeface="Helvetica Neue"/>
                <a:cs typeface="Helvetica Neue"/>
              </a:rPr>
              <a:t>.</a:t>
            </a:r>
          </a:p>
          <a:p>
            <a:pPr algn="just"/>
            <a:endParaRPr lang="it-IT" sz="2000" dirty="0">
              <a:latin typeface="Helvetica Neue"/>
              <a:ea typeface="Helvetica Neue"/>
              <a:cs typeface="Helvetica Neue"/>
            </a:endParaRPr>
          </a:p>
          <a:p>
            <a:pPr algn="just"/>
            <a:r>
              <a:rPr lang="it-IT" sz="2000" dirty="0">
                <a:latin typeface="Helvetica Neue"/>
                <a:ea typeface="Helvetica Neue"/>
                <a:cs typeface="Helvetica Neue"/>
              </a:rPr>
              <a:t>Pertanto, considerando la fiscalità derivata, le attività legate al Festival riportano nelle casse pubbliche regionali (comune, provincia, regione) una quantità di risorse economiche compresa tra un </a:t>
            </a:r>
            <a:r>
              <a:rPr lang="it-IT" sz="2400" b="1" dirty="0">
                <a:latin typeface="Helvetica Neue"/>
                <a:ea typeface="Helvetica Neue"/>
                <a:cs typeface="Helvetica Neue"/>
              </a:rPr>
              <a:t>minimo di € </a:t>
            </a:r>
            <a:r>
              <a:rPr lang="it-IT" sz="2400" b="1" dirty="0" smtClean="0">
                <a:latin typeface="Helvetica Neue"/>
                <a:ea typeface="Helvetica Neue"/>
                <a:cs typeface="Helvetica Neue"/>
              </a:rPr>
              <a:t>418.432 </a:t>
            </a:r>
            <a:r>
              <a:rPr lang="it-IT" sz="2000" dirty="0">
                <a:latin typeface="Helvetica Neue"/>
                <a:ea typeface="Helvetica Neue"/>
                <a:cs typeface="Helvetica Neue"/>
              </a:rPr>
              <a:t>(senza la stima del gettito IRES ed IRAP) e un </a:t>
            </a:r>
            <a:r>
              <a:rPr lang="it-IT" sz="2400" b="1" dirty="0">
                <a:latin typeface="Helvetica Neue"/>
                <a:ea typeface="Helvetica Neue"/>
                <a:cs typeface="Helvetica Neue"/>
              </a:rPr>
              <a:t>massimo di € </a:t>
            </a:r>
            <a:r>
              <a:rPr lang="it-IT" sz="2400" b="1" dirty="0" smtClean="0">
                <a:latin typeface="Helvetica Neue"/>
                <a:ea typeface="Helvetica Neue"/>
                <a:cs typeface="Helvetica Neue"/>
              </a:rPr>
              <a:t>538.432</a:t>
            </a:r>
            <a:r>
              <a:rPr lang="it-IT" sz="2000" dirty="0" smtClean="0">
                <a:latin typeface="Helvetica Neue"/>
                <a:ea typeface="Helvetica Neue"/>
                <a:cs typeface="Helvetica Neue"/>
              </a:rPr>
              <a:t> </a:t>
            </a:r>
            <a:r>
              <a:rPr lang="it-IT" sz="2000" dirty="0">
                <a:latin typeface="Helvetica Neue"/>
                <a:ea typeface="Helvetica Neue"/>
                <a:cs typeface="Helvetica Neue"/>
              </a:rPr>
              <a:t>(con una prima stima del gettito IRES ed IRAP). </a:t>
            </a:r>
          </a:p>
        </p:txBody>
      </p:sp>
      <p:sp>
        <p:nvSpPr>
          <p:cNvPr id="90115" name="CasellaDiTesto 2"/>
          <p:cNvSpPr txBox="1">
            <a:spLocks noChangeArrowheads="1"/>
          </p:cNvSpPr>
          <p:nvPr/>
        </p:nvSpPr>
        <p:spPr bwMode="auto">
          <a:xfrm>
            <a:off x="457200" y="5214938"/>
            <a:ext cx="8177213" cy="1323975"/>
          </a:xfrm>
          <a:prstGeom prst="rect">
            <a:avLst/>
          </a:prstGeom>
          <a:solidFill>
            <a:srgbClr val="FCE125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2000" b="1" dirty="0">
                <a:latin typeface="Helvetica Neue"/>
                <a:ea typeface="Helvetica Neue"/>
                <a:cs typeface="Helvetica Neue"/>
              </a:rPr>
              <a:t>Anche nel caso minimo, si tratta di una somma largamente superiore a quella (€ </a:t>
            </a:r>
            <a:r>
              <a:rPr lang="it-IT" sz="2000" b="1" dirty="0" smtClean="0">
                <a:latin typeface="Helvetica Neue"/>
                <a:ea typeface="Helvetica Neue"/>
                <a:cs typeface="Helvetica Neue"/>
              </a:rPr>
              <a:t>297.000</a:t>
            </a:r>
            <a:r>
              <a:rPr lang="it-IT" sz="2000" b="1" dirty="0">
                <a:latin typeface="Helvetica Neue"/>
                <a:ea typeface="Helvetica Neue"/>
                <a:cs typeface="Helvetica Neue"/>
              </a:rPr>
              <a:t>) che Pordenonelegge riceve come finanziamento pubblico dalla Regione, dalla Provincia e dal Comune.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olo 1"/>
          <p:cNvSpPr>
            <a:spLocks noGrp="1"/>
          </p:cNvSpPr>
          <p:nvPr>
            <p:ph type="title"/>
          </p:nvPr>
        </p:nvSpPr>
        <p:spPr>
          <a:xfrm>
            <a:off x="0" y="461963"/>
            <a:ext cx="9144000" cy="865187"/>
          </a:xfrm>
          <a:solidFill>
            <a:srgbClr val="FCE125"/>
          </a:solidFill>
        </p:spPr>
        <p:txBody>
          <a:bodyPr/>
          <a:lstStyle/>
          <a:p>
            <a:pPr algn="l"/>
            <a:r>
              <a:rPr lang="it-IT" sz="2800" b="1" dirty="0" smtClean="0">
                <a:latin typeface="Helvetica Neue"/>
                <a:ea typeface="Helvetica Neue"/>
                <a:cs typeface="Helvetica Neue"/>
              </a:rPr>
              <a:t> 6. L’impatto sociale di pordenonelegge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olo 1"/>
          <p:cNvSpPr>
            <a:spLocks noGrp="1"/>
          </p:cNvSpPr>
          <p:nvPr>
            <p:ph type="title"/>
          </p:nvPr>
        </p:nvSpPr>
        <p:spPr>
          <a:xfrm>
            <a:off x="0" y="423863"/>
            <a:ext cx="9144000" cy="865187"/>
          </a:xfrm>
          <a:solidFill>
            <a:srgbClr val="FCE125"/>
          </a:solidFill>
        </p:spPr>
        <p:txBody>
          <a:bodyPr/>
          <a:lstStyle/>
          <a:p>
            <a:pPr algn="l"/>
            <a:r>
              <a:rPr lang="it-IT" sz="2800" b="1" dirty="0" smtClean="0">
                <a:latin typeface="Helvetica Neue"/>
                <a:ea typeface="Helvetica Neue"/>
                <a:cs typeface="Helvetica Neue"/>
              </a:rPr>
              <a:t> 1. pordenonelegge in numeri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sz="2800" b="1" dirty="0" smtClean="0">
                <a:latin typeface="Helvetica Neue"/>
                <a:ea typeface="Helvetica Neue"/>
                <a:cs typeface="Helvetica Neue"/>
              </a:rPr>
              <a:t>L’impatto sociale di pordenonelegge </a:t>
            </a:r>
          </a:p>
        </p:txBody>
      </p:sp>
      <p:sp>
        <p:nvSpPr>
          <p:cNvPr id="105474" name="CasellaDiTesto 8"/>
          <p:cNvSpPr txBox="1">
            <a:spLocks noChangeArrowheads="1"/>
          </p:cNvSpPr>
          <p:nvPr/>
        </p:nvSpPr>
        <p:spPr bwMode="auto">
          <a:xfrm>
            <a:off x="457200" y="1701800"/>
            <a:ext cx="8229600" cy="40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2000">
                <a:latin typeface="Helvetica Neue"/>
                <a:ea typeface="Helvetica Neue"/>
                <a:cs typeface="Helvetica Neue"/>
              </a:rPr>
              <a:t>La presenza del festival contribuisce a rendere i cittadini </a:t>
            </a:r>
            <a:r>
              <a:rPr lang="it-IT" sz="2000" b="1">
                <a:latin typeface="Helvetica Neue"/>
                <a:ea typeface="Helvetica Neue"/>
                <a:cs typeface="Helvetica Neue"/>
              </a:rPr>
              <a:t>più orgogliosi </a:t>
            </a:r>
            <a:r>
              <a:rPr lang="it-IT" sz="2000">
                <a:latin typeface="Helvetica Neue"/>
                <a:ea typeface="Helvetica Neue"/>
                <a:cs typeface="Helvetica Neue"/>
              </a:rPr>
              <a:t>di quanto la loro comunità sia capace di proporre a livello nazionale e internazionale (88,5% di risposte di tipo positivo), e che ha reso evidente la presenza di enti e istituzioni dotati di capacità organizzative (l’85,1% di risposte positive). </a:t>
            </a:r>
          </a:p>
          <a:p>
            <a:pPr algn="just"/>
            <a:endParaRPr lang="it-IT" sz="2000">
              <a:latin typeface="Helvetica Neue"/>
              <a:ea typeface="Helvetica Neue"/>
              <a:cs typeface="Helvetica Neue"/>
            </a:endParaRPr>
          </a:p>
          <a:p>
            <a:pPr algn="just"/>
            <a:r>
              <a:rPr lang="it-IT" sz="2000">
                <a:latin typeface="Helvetica Neue"/>
                <a:ea typeface="Helvetica Neue"/>
                <a:cs typeface="Helvetica Neue"/>
              </a:rPr>
              <a:t>Analogamente sono ben percepiti il lavoro di squadra e la visibilità dati alla comunità grazie alla presenza del festival (il 76,5% di risposte positive per entrambe le affermazioni). La maggioranza dei rispondenti dichiara di essere disponibile a sentirsi coinvolto in prima persona e in modo più attivo nella vita di comunità, e </a:t>
            </a:r>
            <a:r>
              <a:rPr lang="it-IT" sz="2000" b="1">
                <a:latin typeface="Helvetica Neue"/>
                <a:ea typeface="Helvetica Neue"/>
                <a:cs typeface="Helvetica Neue"/>
              </a:rPr>
              <a:t>il 69,1% ritiene che Pordenonelegge abbia in generale contribuito a modificare il suo modo di vivere la città e il suo territorio.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sz="2800" b="1" dirty="0" smtClean="0">
                <a:latin typeface="Helvetica Neue"/>
                <a:ea typeface="Helvetica Neue"/>
                <a:cs typeface="Helvetica Neue"/>
              </a:rPr>
              <a:t>L’impatto sociale di </a:t>
            </a:r>
            <a:r>
              <a:rPr lang="it-IT" sz="2800" b="1" dirty="0">
                <a:latin typeface="Helvetica Neue"/>
                <a:ea typeface="Helvetica Neue"/>
                <a:cs typeface="Helvetica Neue"/>
              </a:rPr>
              <a:t>p</a:t>
            </a:r>
            <a:r>
              <a:rPr lang="it-IT" sz="2800" b="1" dirty="0" smtClean="0">
                <a:latin typeface="Helvetica Neue"/>
                <a:ea typeface="Helvetica Neue"/>
                <a:cs typeface="Helvetica Neue"/>
              </a:rPr>
              <a:t>ordenonelegge </a:t>
            </a:r>
          </a:p>
        </p:txBody>
      </p:sp>
      <p:graphicFrame>
        <p:nvGraphicFramePr>
          <p:cNvPr id="4" name="Grafico 3"/>
          <p:cNvGraphicFramePr/>
          <p:nvPr/>
        </p:nvGraphicFramePr>
        <p:xfrm>
          <a:off x="457200" y="2347737"/>
          <a:ext cx="8501904" cy="3171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7523" name="CasellaDiTesto 4"/>
          <p:cNvSpPr txBox="1">
            <a:spLocks noChangeArrowheads="1"/>
          </p:cNvSpPr>
          <p:nvPr/>
        </p:nvSpPr>
        <p:spPr bwMode="auto">
          <a:xfrm>
            <a:off x="649288" y="1550988"/>
            <a:ext cx="80311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latin typeface="Helvetica Neue"/>
                <a:ea typeface="Helvetica Neue"/>
                <a:cs typeface="Helvetica Neue"/>
              </a:rPr>
              <a:t>“Ritiene che Pordenonelegge abbia contribuito a modificare il suo modo di vivere la città e il suo territorio?”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sz="2800" b="1" dirty="0" smtClean="0">
                <a:latin typeface="Helvetica Neue"/>
                <a:ea typeface="Helvetica Neue"/>
                <a:cs typeface="Helvetica Neue"/>
              </a:rPr>
              <a:t>L’impatto sociale di </a:t>
            </a:r>
            <a:r>
              <a:rPr lang="it-IT" sz="2800" b="1" dirty="0">
                <a:latin typeface="Helvetica Neue"/>
                <a:ea typeface="Helvetica Neue"/>
                <a:cs typeface="Helvetica Neue"/>
              </a:rPr>
              <a:t>p</a:t>
            </a:r>
            <a:r>
              <a:rPr lang="it-IT" sz="2800" b="1" dirty="0" smtClean="0">
                <a:latin typeface="Helvetica Neue"/>
                <a:ea typeface="Helvetica Neue"/>
                <a:cs typeface="Helvetica Neue"/>
              </a:rPr>
              <a:t>ordenonelegge </a:t>
            </a:r>
          </a:p>
        </p:txBody>
      </p:sp>
      <p:sp>
        <p:nvSpPr>
          <p:cNvPr id="109570" name="CasellaDiTesto 8"/>
          <p:cNvSpPr txBox="1">
            <a:spLocks noChangeArrowheads="1"/>
          </p:cNvSpPr>
          <p:nvPr/>
        </p:nvSpPr>
        <p:spPr bwMode="auto">
          <a:xfrm>
            <a:off x="457200" y="1392238"/>
            <a:ext cx="8229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b="1">
                <a:latin typeface="Helvetica Neue"/>
                <a:ea typeface="Helvetica Neue"/>
                <a:cs typeface="Helvetica Neue"/>
              </a:rPr>
              <a:t>Percezione di Pordenone da parte dei residenti prima del festival</a:t>
            </a:r>
          </a:p>
        </p:txBody>
      </p:sp>
      <p:pic>
        <p:nvPicPr>
          <p:cNvPr id="109571" name="Immagine 3"/>
          <p:cNvPicPr>
            <a:picLocks noChangeAspect="1" noChangeArrowheads="1"/>
          </p:cNvPicPr>
          <p:nvPr/>
        </p:nvPicPr>
        <p:blipFill>
          <a:blip r:embed="rId3"/>
          <a:srcRect l="6146" t="28014" r="6645" b="28439"/>
          <a:stretch>
            <a:fillRect/>
          </a:stretch>
        </p:blipFill>
        <p:spPr bwMode="auto">
          <a:xfrm>
            <a:off x="331788" y="2251075"/>
            <a:ext cx="8488362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sz="2800" b="1" dirty="0" smtClean="0">
                <a:latin typeface="Helvetica Neue"/>
                <a:ea typeface="Helvetica Neue"/>
                <a:cs typeface="Helvetica Neue"/>
              </a:rPr>
              <a:t>L’impatto sociale di pordenonelegge </a:t>
            </a:r>
          </a:p>
        </p:txBody>
      </p:sp>
      <p:sp>
        <p:nvSpPr>
          <p:cNvPr id="111618" name="CasellaDiTesto 8"/>
          <p:cNvSpPr txBox="1">
            <a:spLocks noChangeArrowheads="1"/>
          </p:cNvSpPr>
          <p:nvPr/>
        </p:nvSpPr>
        <p:spPr bwMode="auto">
          <a:xfrm>
            <a:off x="457200" y="1392238"/>
            <a:ext cx="8229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b="1">
                <a:latin typeface="Helvetica Neue"/>
                <a:ea typeface="Helvetica Neue"/>
                <a:cs typeface="Helvetica Neue"/>
              </a:rPr>
              <a:t>Percezione di Pordenone da parte dei residenti dopo l’avvento del festival</a:t>
            </a:r>
          </a:p>
        </p:txBody>
      </p:sp>
      <p:pic>
        <p:nvPicPr>
          <p:cNvPr id="111619" name="Immagine 4"/>
          <p:cNvPicPr>
            <a:picLocks noChangeAspect="1" noChangeArrowheads="1"/>
          </p:cNvPicPr>
          <p:nvPr/>
        </p:nvPicPr>
        <p:blipFill>
          <a:blip r:embed="rId3"/>
          <a:srcRect l="6976" t="23387" r="6812" b="23112"/>
          <a:stretch>
            <a:fillRect/>
          </a:stretch>
        </p:blipFill>
        <p:spPr bwMode="auto">
          <a:xfrm>
            <a:off x="309563" y="2201863"/>
            <a:ext cx="8834437" cy="423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egnaposto contenuto 2"/>
          <p:cNvSpPr>
            <a:spLocks noGrp="1"/>
          </p:cNvSpPr>
          <p:nvPr>
            <p:ph idx="1"/>
          </p:nvPr>
        </p:nvSpPr>
        <p:spPr>
          <a:xfrm>
            <a:off x="457200" y="914055"/>
            <a:ext cx="8229600" cy="5041900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it-IT" sz="2000" b="1" dirty="0" smtClean="0">
                <a:latin typeface="Helvetica Neue"/>
                <a:ea typeface="Helvetica Neue"/>
                <a:cs typeface="Helvetica Neue"/>
              </a:rPr>
              <a:t>5</a:t>
            </a:r>
            <a:r>
              <a:rPr lang="it-IT" sz="2000" dirty="0" smtClean="0">
                <a:latin typeface="Helvetica Neue"/>
                <a:ea typeface="Helvetica Neue"/>
                <a:cs typeface="Helvetica Neue"/>
              </a:rPr>
              <a:t> giorni di festival</a:t>
            </a:r>
          </a:p>
          <a:p>
            <a:pPr marL="0" indent="0" algn="ctr">
              <a:buFont typeface="Arial" charset="0"/>
              <a:buNone/>
            </a:pPr>
            <a:r>
              <a:rPr lang="it-IT" sz="2000" dirty="0" smtClean="0">
                <a:latin typeface="Helvetica Neue"/>
                <a:ea typeface="Helvetica Neue"/>
                <a:cs typeface="Helvetica Neue"/>
              </a:rPr>
              <a:t>circa </a:t>
            </a:r>
            <a:r>
              <a:rPr lang="it-IT" sz="2000" b="1" dirty="0" smtClean="0">
                <a:latin typeface="Helvetica Neue"/>
                <a:ea typeface="Helvetica Neue"/>
                <a:cs typeface="Helvetica Neue"/>
              </a:rPr>
              <a:t>130.000</a:t>
            </a:r>
            <a:r>
              <a:rPr lang="it-IT" sz="2000" dirty="0" smtClean="0">
                <a:latin typeface="Helvetica Neue"/>
                <a:ea typeface="Helvetica Neue"/>
                <a:cs typeface="Helvetica Neue"/>
              </a:rPr>
              <a:t> presenze </a:t>
            </a:r>
          </a:p>
          <a:p>
            <a:pPr marL="0" indent="0" algn="ctr">
              <a:buFont typeface="Arial" charset="0"/>
              <a:buNone/>
            </a:pPr>
            <a:r>
              <a:rPr lang="it-IT" sz="2000" b="1" dirty="0" smtClean="0">
                <a:latin typeface="Helvetica Neue"/>
                <a:ea typeface="Helvetica Neue"/>
                <a:cs typeface="Helvetica Neue"/>
              </a:rPr>
              <a:t>363</a:t>
            </a:r>
            <a:r>
              <a:rPr lang="it-IT" sz="2000" dirty="0" smtClean="0">
                <a:latin typeface="Helvetica Neue"/>
                <a:ea typeface="Helvetica Neue"/>
                <a:cs typeface="Helvetica Neue"/>
              </a:rPr>
              <a:t> autori e </a:t>
            </a:r>
            <a:r>
              <a:rPr lang="it-IT" sz="2000" b="1" dirty="0" smtClean="0">
                <a:latin typeface="Helvetica Neue"/>
                <a:ea typeface="Helvetica Neue"/>
                <a:cs typeface="Helvetica Neue"/>
              </a:rPr>
              <a:t>500</a:t>
            </a:r>
            <a:r>
              <a:rPr lang="it-IT" sz="2000" dirty="0" smtClean="0">
                <a:latin typeface="Helvetica Neue"/>
                <a:ea typeface="Helvetica Neue"/>
                <a:cs typeface="Helvetica Neue"/>
              </a:rPr>
              <a:t> ospiti</a:t>
            </a:r>
          </a:p>
          <a:p>
            <a:pPr marL="0" indent="0" algn="ctr">
              <a:buFont typeface="Arial" charset="0"/>
              <a:buNone/>
            </a:pPr>
            <a:r>
              <a:rPr lang="it-IT" sz="2000" dirty="0" smtClean="0">
                <a:latin typeface="Helvetica Neue"/>
                <a:ea typeface="Helvetica Neue"/>
                <a:cs typeface="Helvetica Neue"/>
              </a:rPr>
              <a:t>oltre </a:t>
            </a:r>
            <a:r>
              <a:rPr lang="it-IT" sz="2000" b="1" dirty="0" smtClean="0">
                <a:latin typeface="Helvetica Neue"/>
                <a:ea typeface="Helvetica Neue"/>
                <a:cs typeface="Helvetica Neue"/>
              </a:rPr>
              <a:t>250</a:t>
            </a:r>
            <a:r>
              <a:rPr lang="it-IT" sz="2000" dirty="0" smtClean="0">
                <a:latin typeface="Helvetica Neue"/>
                <a:ea typeface="Helvetica Neue"/>
                <a:cs typeface="Helvetica Neue"/>
              </a:rPr>
              <a:t> eventi</a:t>
            </a:r>
          </a:p>
          <a:p>
            <a:pPr marL="0" indent="0" algn="ctr">
              <a:buFont typeface="Arial" charset="0"/>
              <a:buNone/>
            </a:pPr>
            <a:r>
              <a:rPr lang="it-IT" sz="2000" dirty="0" smtClean="0">
                <a:latin typeface="Helvetica Neue"/>
                <a:ea typeface="Helvetica Neue"/>
                <a:cs typeface="Helvetica Neue"/>
              </a:rPr>
              <a:t>in </a:t>
            </a:r>
            <a:r>
              <a:rPr lang="it-IT" sz="2000" b="1" dirty="0" smtClean="0">
                <a:latin typeface="Helvetica Neue"/>
                <a:ea typeface="Helvetica Neue"/>
                <a:cs typeface="Helvetica Neue"/>
              </a:rPr>
              <a:t>30</a:t>
            </a:r>
            <a:r>
              <a:rPr lang="it-IT" sz="2000" dirty="0" smtClean="0">
                <a:latin typeface="Helvetica Neue"/>
                <a:ea typeface="Helvetica Neue"/>
                <a:cs typeface="Helvetica Neue"/>
              </a:rPr>
              <a:t> </a:t>
            </a:r>
            <a:r>
              <a:rPr lang="it-IT" sz="2000" i="1" dirty="0" smtClean="0">
                <a:latin typeface="Helvetica Neue"/>
                <a:ea typeface="Helvetica Neue"/>
                <a:cs typeface="Helvetica Neue"/>
              </a:rPr>
              <a:t>location</a:t>
            </a:r>
            <a:r>
              <a:rPr lang="it-IT" sz="2000" dirty="0" smtClean="0">
                <a:latin typeface="Helvetica Neue"/>
                <a:ea typeface="Helvetica Neue"/>
                <a:cs typeface="Helvetica Neue"/>
              </a:rPr>
              <a:t> del centro storico di Pordenone</a:t>
            </a:r>
          </a:p>
          <a:p>
            <a:pPr marL="0" indent="0" algn="ctr">
              <a:buFont typeface="Arial" charset="0"/>
              <a:buNone/>
            </a:pPr>
            <a:r>
              <a:rPr lang="it-IT" sz="2000" b="1" dirty="0" smtClean="0">
                <a:latin typeface="Helvetica Neue"/>
                <a:ea typeface="Helvetica Neue"/>
                <a:cs typeface="Helvetica Neue"/>
              </a:rPr>
              <a:t>33</a:t>
            </a:r>
            <a:r>
              <a:rPr lang="it-IT" sz="2000" dirty="0" smtClean="0">
                <a:latin typeface="Helvetica Neue"/>
                <a:ea typeface="Helvetica Neue"/>
                <a:cs typeface="Helvetica Neue"/>
              </a:rPr>
              <a:t> anteprime letterarie </a:t>
            </a:r>
          </a:p>
          <a:p>
            <a:pPr marL="0" indent="0" algn="ctr">
              <a:buFont typeface="Arial" charset="0"/>
              <a:buNone/>
            </a:pPr>
            <a:r>
              <a:rPr lang="it-IT" sz="2000" b="1" dirty="0" smtClean="0">
                <a:latin typeface="Helvetica Neue"/>
                <a:ea typeface="Helvetica Neue"/>
                <a:cs typeface="Helvetica Neue"/>
              </a:rPr>
              <a:t>34</a:t>
            </a:r>
            <a:r>
              <a:rPr lang="it-IT" sz="2000" dirty="0" smtClean="0">
                <a:latin typeface="Helvetica Neue"/>
                <a:ea typeface="Helvetica Neue"/>
                <a:cs typeface="Helvetica Neue"/>
              </a:rPr>
              <a:t> incontri stampa con grandi protagonisti di Pordenonelegge</a:t>
            </a:r>
          </a:p>
          <a:p>
            <a:pPr marL="0" indent="0" algn="ctr">
              <a:buFont typeface="Arial" charset="0"/>
              <a:buNone/>
            </a:pPr>
            <a:r>
              <a:rPr lang="it-IT" sz="2000" dirty="0" smtClean="0">
                <a:latin typeface="Helvetica Neue"/>
                <a:ea typeface="Helvetica Neue"/>
                <a:cs typeface="Helvetica Neue"/>
              </a:rPr>
              <a:t>oltre </a:t>
            </a:r>
            <a:r>
              <a:rPr lang="it-IT" sz="2000" b="1" dirty="0" smtClean="0">
                <a:latin typeface="Helvetica Neue"/>
                <a:ea typeface="Helvetica Neue"/>
                <a:cs typeface="Helvetica Neue"/>
              </a:rPr>
              <a:t>200</a:t>
            </a:r>
            <a:r>
              <a:rPr lang="it-IT" sz="2000" dirty="0" smtClean="0">
                <a:latin typeface="Helvetica Neue"/>
                <a:ea typeface="Helvetica Neue"/>
                <a:cs typeface="Helvetica Neue"/>
              </a:rPr>
              <a:t> Angeli coinvolti </a:t>
            </a:r>
          </a:p>
          <a:p>
            <a:pPr marL="0" indent="0" algn="ctr">
              <a:buFont typeface="Arial" charset="0"/>
              <a:buNone/>
            </a:pPr>
            <a:r>
              <a:rPr lang="it-IT" sz="2000" b="1" dirty="0" smtClean="0">
                <a:latin typeface="Helvetica Neue"/>
                <a:ea typeface="Helvetica Neue"/>
                <a:cs typeface="Helvetica Neue"/>
              </a:rPr>
              <a:t>45.175</a:t>
            </a:r>
            <a:r>
              <a:rPr lang="it-IT" sz="2000" dirty="0" smtClean="0">
                <a:latin typeface="Helvetica Neue"/>
                <a:ea typeface="Helvetica Neue"/>
                <a:cs typeface="Helvetica Neue"/>
              </a:rPr>
              <a:t> visite sul sito web in </a:t>
            </a:r>
            <a:r>
              <a:rPr lang="it-IT" sz="2000" b="1" dirty="0" smtClean="0">
                <a:latin typeface="Helvetica Neue"/>
                <a:ea typeface="Helvetica Neue"/>
                <a:cs typeface="Helvetica Neue"/>
              </a:rPr>
              <a:t>5</a:t>
            </a:r>
            <a:r>
              <a:rPr lang="it-IT" sz="2000" dirty="0" smtClean="0">
                <a:latin typeface="Helvetica Neue"/>
                <a:ea typeface="Helvetica Neue"/>
                <a:cs typeface="Helvetica Neue"/>
              </a:rPr>
              <a:t> giorni (</a:t>
            </a:r>
            <a:r>
              <a:rPr lang="it-IT" sz="2000" b="1" dirty="0" smtClean="0">
                <a:latin typeface="Helvetica Neue"/>
                <a:ea typeface="Helvetica Neue"/>
                <a:cs typeface="Helvetica Neue"/>
              </a:rPr>
              <a:t>+ 131,80% </a:t>
            </a:r>
            <a:r>
              <a:rPr lang="it-IT" sz="2000" dirty="0" smtClean="0">
                <a:latin typeface="Helvetica Neue"/>
                <a:ea typeface="Helvetica Neue"/>
                <a:cs typeface="Helvetica Neue"/>
              </a:rPr>
              <a:t>in 7 giorni)</a:t>
            </a:r>
          </a:p>
          <a:p>
            <a:pPr marL="0" indent="0" algn="ctr">
              <a:buFont typeface="Arial" charset="0"/>
              <a:buNone/>
            </a:pPr>
            <a:r>
              <a:rPr lang="it-IT" sz="2000" b="1" dirty="0" smtClean="0">
                <a:latin typeface="Helvetica Neue"/>
                <a:ea typeface="Helvetica Neue"/>
                <a:cs typeface="Helvetica Neue"/>
              </a:rPr>
              <a:t>295.278</a:t>
            </a:r>
            <a:r>
              <a:rPr lang="it-IT" sz="2000" dirty="0" smtClean="0">
                <a:latin typeface="Helvetica Neue"/>
                <a:ea typeface="Helvetica Neue"/>
                <a:cs typeface="Helvetica Neue"/>
              </a:rPr>
              <a:t> visualizzazioni di pagina  (</a:t>
            </a:r>
            <a:r>
              <a:rPr lang="it-IT" sz="2000" b="1" dirty="0" smtClean="0">
                <a:latin typeface="Helvetica Neue"/>
                <a:ea typeface="Helvetica Neue"/>
                <a:cs typeface="Helvetica Neue"/>
              </a:rPr>
              <a:t>+ 94,60%</a:t>
            </a:r>
            <a:r>
              <a:rPr lang="it-IT" sz="2000" dirty="0" smtClean="0">
                <a:latin typeface="Helvetica Neue"/>
                <a:ea typeface="Helvetica Neue"/>
                <a:cs typeface="Helvetica Neue"/>
              </a:rPr>
              <a:t>)</a:t>
            </a:r>
          </a:p>
          <a:p>
            <a:pPr marL="0" indent="0" algn="ctr">
              <a:buFont typeface="Arial" charset="0"/>
              <a:buNone/>
            </a:pPr>
            <a:r>
              <a:rPr lang="it-IT" sz="2000" b="1" dirty="0" smtClean="0">
                <a:latin typeface="Helvetica Neue"/>
                <a:ea typeface="Helvetica Neue"/>
                <a:cs typeface="Helvetica Neue"/>
              </a:rPr>
              <a:t>19.000</a:t>
            </a:r>
            <a:r>
              <a:rPr lang="it-IT" sz="2000" dirty="0" smtClean="0">
                <a:latin typeface="Helvetica Neue"/>
                <a:ea typeface="Helvetica Neue"/>
                <a:cs typeface="Helvetica Neue"/>
              </a:rPr>
              <a:t> </a:t>
            </a:r>
            <a:r>
              <a:rPr lang="it-IT" sz="2000" i="1" dirty="0" err="1" smtClean="0">
                <a:latin typeface="Helvetica Neue"/>
                <a:ea typeface="Helvetica Neue"/>
                <a:cs typeface="Helvetica Neue"/>
              </a:rPr>
              <a:t>app</a:t>
            </a:r>
            <a:r>
              <a:rPr lang="it-IT" sz="2000" dirty="0" smtClean="0">
                <a:latin typeface="Helvetica Neue"/>
                <a:ea typeface="Helvetica Neue"/>
                <a:cs typeface="Helvetica Neue"/>
              </a:rPr>
              <a:t> di Pordenonelegge scaricate</a:t>
            </a:r>
          </a:p>
          <a:p>
            <a:pPr marL="0" indent="0" algn="ctr">
              <a:buFont typeface="Arial" charset="0"/>
              <a:buNone/>
            </a:pPr>
            <a:r>
              <a:rPr lang="it-IT" sz="2000" b="1" dirty="0" smtClean="0">
                <a:latin typeface="Helvetica Neue"/>
                <a:ea typeface="Helvetica Neue"/>
                <a:cs typeface="Helvetica Neue"/>
              </a:rPr>
              <a:t>12.858</a:t>
            </a:r>
            <a:r>
              <a:rPr lang="it-IT" sz="2000" dirty="0" smtClean="0">
                <a:latin typeface="Helvetica Neue"/>
                <a:ea typeface="Helvetica Neue"/>
                <a:cs typeface="Helvetica Neue"/>
              </a:rPr>
              <a:t> </a:t>
            </a:r>
            <a:r>
              <a:rPr lang="it-IT" sz="2000" i="1" dirty="0" smtClean="0">
                <a:latin typeface="Helvetica Neue"/>
                <a:ea typeface="Helvetica Neue"/>
                <a:cs typeface="Helvetica Neue"/>
              </a:rPr>
              <a:t>post</a:t>
            </a:r>
            <a:r>
              <a:rPr lang="it-IT" sz="2000" dirty="0" smtClean="0">
                <a:latin typeface="Helvetica Neue"/>
                <a:ea typeface="Helvetica Neue"/>
                <a:cs typeface="Helvetica Neue"/>
              </a:rPr>
              <a:t> sul </a:t>
            </a:r>
            <a:r>
              <a:rPr lang="it-IT" sz="2000" i="1" dirty="0" err="1" smtClean="0">
                <a:latin typeface="Helvetica Neue"/>
                <a:ea typeface="Helvetica Neue"/>
                <a:cs typeface="Helvetica Neue"/>
              </a:rPr>
              <a:t>wall</a:t>
            </a:r>
            <a:r>
              <a:rPr lang="it-IT" sz="2000" dirty="0" smtClean="0">
                <a:latin typeface="Helvetica Neue"/>
                <a:ea typeface="Helvetica Neue"/>
                <a:cs typeface="Helvetica Neue"/>
              </a:rPr>
              <a:t> del Festival</a:t>
            </a:r>
          </a:p>
          <a:p>
            <a:pPr marL="0" indent="0" algn="ctr">
              <a:buFont typeface="Arial" charset="0"/>
              <a:buNone/>
            </a:pPr>
            <a:r>
              <a:rPr lang="it-IT" sz="2000" b="1" dirty="0" smtClean="0">
                <a:latin typeface="Helvetica Neue"/>
                <a:ea typeface="Helvetica Neue"/>
                <a:cs typeface="Helvetica Neue"/>
              </a:rPr>
              <a:t>3.815</a:t>
            </a:r>
            <a:r>
              <a:rPr lang="it-IT" sz="2000" dirty="0" smtClean="0">
                <a:latin typeface="Helvetica Neue"/>
                <a:ea typeface="Helvetica Neue"/>
                <a:cs typeface="Helvetica Neue"/>
              </a:rPr>
              <a:t> visualizzazioni per la pagina </a:t>
            </a:r>
            <a:r>
              <a:rPr lang="it-IT" sz="2000" i="1" dirty="0" smtClean="0">
                <a:latin typeface="Helvetica Neue"/>
                <a:ea typeface="Helvetica Neue"/>
                <a:cs typeface="Helvetica Neue"/>
              </a:rPr>
              <a:t>streaming</a:t>
            </a:r>
            <a:endParaRPr lang="it-IT" sz="2000" dirty="0" smtClean="0">
              <a:latin typeface="Helvetica Neue"/>
              <a:ea typeface="Helvetica Neue"/>
              <a:cs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998727"/>
              </p:ext>
            </p:extLst>
          </p:nvPr>
        </p:nvGraphicFramePr>
        <p:xfrm>
          <a:off x="630238" y="1924050"/>
          <a:ext cx="7962624" cy="43142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83163"/>
                <a:gridCol w="3867317"/>
                <a:gridCol w="1212144"/>
              </a:tblGrid>
              <a:tr h="3826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b="1" dirty="0" smtClean="0">
                          <a:effectLst/>
                          <a:latin typeface="Helvetica Neue"/>
                          <a:ea typeface="ＭＳ 明朝"/>
                          <a:cs typeface="Helvetica Neue"/>
                        </a:rPr>
                        <a:t>CCIAA (partner istituzionale)</a:t>
                      </a:r>
                      <a:endParaRPr lang="it-IT" sz="1600" b="1" dirty="0">
                        <a:effectLst/>
                        <a:latin typeface="Helvetica Neue"/>
                        <a:ea typeface="ＭＳ 明朝"/>
                        <a:cs typeface="Helvetica Neue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600" b="1" dirty="0" smtClean="0">
                          <a:effectLst/>
                          <a:latin typeface="Helvetica Neue"/>
                          <a:ea typeface="ＭＳ 明朝"/>
                          <a:cs typeface="Helvetica Neue"/>
                        </a:rPr>
                        <a:t>€ 220.812</a:t>
                      </a:r>
                      <a:endParaRPr lang="it-IT" sz="1600" b="1" dirty="0">
                        <a:effectLst/>
                        <a:latin typeface="Helvetica Neue"/>
                        <a:ea typeface="ＭＳ 明朝"/>
                        <a:cs typeface="Helvetica Neue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600" b="1" dirty="0" smtClean="0">
                          <a:effectLst/>
                          <a:latin typeface="Helvetica Neue"/>
                          <a:ea typeface="ＭＳ 明朝"/>
                          <a:cs typeface="Helvetica Neue"/>
                        </a:rPr>
                        <a:t>25,4%</a:t>
                      </a:r>
                      <a:endParaRPr lang="it-IT" sz="1600" b="1" dirty="0">
                        <a:effectLst/>
                        <a:latin typeface="Helvetica Neue"/>
                        <a:ea typeface="ＭＳ 明朝"/>
                        <a:cs typeface="Helvetica Neue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65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600" b="1" dirty="0" smtClean="0">
                        <a:effectLst/>
                        <a:latin typeface="Helvetica Neue"/>
                        <a:ea typeface="ＭＳ 明朝"/>
                        <a:cs typeface="Helvetica Neue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it-IT" sz="1600" dirty="0">
                        <a:effectLst/>
                        <a:latin typeface="Helvetica Neue"/>
                        <a:ea typeface="ＭＳ 明朝"/>
                        <a:cs typeface="Helvetica Neue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it-IT" sz="1600" b="1" dirty="0">
                        <a:effectLst/>
                        <a:latin typeface="Helvetica Neue"/>
                        <a:ea typeface="ＭＳ 明朝"/>
                        <a:cs typeface="Helvetica Neue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65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dirty="0" smtClean="0">
                          <a:effectLst/>
                          <a:latin typeface="Helvetica Neue"/>
                          <a:ea typeface="ＭＳ 明朝"/>
                          <a:cs typeface="Helvetica Neue"/>
                        </a:rPr>
                        <a:t>Finanziamenti pubblici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elvetica Neue"/>
                          <a:cs typeface="Helvetica Neue"/>
                        </a:rPr>
                        <a:t>€</a:t>
                      </a:r>
                      <a:r>
                        <a:rPr lang="it-IT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Helvetica Neue"/>
                          <a:cs typeface="Helvetica Neue"/>
                        </a:rPr>
                        <a:t> 297.0</a:t>
                      </a:r>
                      <a:r>
                        <a:rPr lang="it-I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elvetica Neue"/>
                          <a:cs typeface="Helvetica Neue"/>
                        </a:rPr>
                        <a:t>00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  <a:cs typeface="Helvetica Neue"/>
                      </a:endParaRPr>
                    </a:p>
                  </a:txBody>
                  <a:tcPr marL="12700" marR="12700" marT="12700" marB="0" anchor="b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600" b="1" dirty="0" smtClean="0">
                          <a:effectLst/>
                          <a:latin typeface="Helvetica Neue"/>
                          <a:ea typeface="ＭＳ 明朝"/>
                          <a:cs typeface="Helvetica Neue"/>
                        </a:rPr>
                        <a:t>34,2%</a:t>
                      </a:r>
                      <a:endParaRPr lang="it-IT" sz="1600" b="1" dirty="0">
                        <a:effectLst/>
                        <a:latin typeface="Helvetica Neue"/>
                        <a:ea typeface="ＭＳ 明朝"/>
                        <a:cs typeface="Helvetica Neue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6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b="0" dirty="0" smtClean="0">
                          <a:effectLst/>
                          <a:latin typeface="Helvetica Neue"/>
                          <a:ea typeface="ＭＳ 明朝"/>
                          <a:cs typeface="Helvetica Neue"/>
                        </a:rPr>
                        <a:t>Regione </a:t>
                      </a:r>
                      <a:r>
                        <a:rPr lang="it-IT" sz="1600" b="0" dirty="0">
                          <a:effectLst/>
                          <a:latin typeface="Helvetica Neue"/>
                          <a:ea typeface="ＭＳ 明朝"/>
                          <a:cs typeface="Helvetica Neue"/>
                        </a:rPr>
                        <a:t>cultura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effectLst/>
                          <a:latin typeface="Helvetica Neue"/>
                          <a:ea typeface="ＭＳ 明朝"/>
                          <a:cs typeface="Helvetica Neue"/>
                        </a:rPr>
                        <a:t>€ 140.000</a:t>
                      </a:r>
                      <a:endParaRPr lang="it-IT" sz="1600" dirty="0">
                        <a:effectLst/>
                        <a:latin typeface="Helvetica Neue"/>
                        <a:ea typeface="ＭＳ 明朝"/>
                        <a:cs typeface="Helvetica Neue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it-IT" sz="1600" b="1" dirty="0">
                        <a:effectLst/>
                        <a:latin typeface="Helvetica Neue"/>
                        <a:ea typeface="ＭＳ 明朝"/>
                        <a:cs typeface="Helvetica Neue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6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b="0" dirty="0">
                          <a:effectLst/>
                          <a:latin typeface="Helvetica Neue"/>
                          <a:ea typeface="ＭＳ 明朝"/>
                          <a:cs typeface="Helvetica Neue"/>
                        </a:rPr>
                        <a:t>Regione </a:t>
                      </a:r>
                      <a:r>
                        <a:rPr lang="it-IT" sz="1600" b="0" dirty="0" smtClean="0">
                          <a:effectLst/>
                          <a:latin typeface="Helvetica Neue"/>
                          <a:ea typeface="ＭＳ 明朝"/>
                          <a:cs typeface="Helvetica Neue"/>
                        </a:rPr>
                        <a:t>attività</a:t>
                      </a:r>
                      <a:r>
                        <a:rPr lang="it-IT" sz="1600" b="0" baseline="0" dirty="0" smtClean="0">
                          <a:effectLst/>
                          <a:latin typeface="Helvetica Neue"/>
                          <a:ea typeface="ＭＳ 明朝"/>
                          <a:cs typeface="Helvetica Neue"/>
                        </a:rPr>
                        <a:t> </a:t>
                      </a:r>
                      <a:r>
                        <a:rPr lang="it-IT" sz="1600" b="0" dirty="0" smtClean="0">
                          <a:effectLst/>
                          <a:latin typeface="Helvetica Neue"/>
                          <a:ea typeface="ＭＳ 明朝"/>
                          <a:cs typeface="Helvetica Neue"/>
                        </a:rPr>
                        <a:t>produttive</a:t>
                      </a:r>
                      <a:endParaRPr lang="it-IT" sz="1600" b="0" dirty="0">
                        <a:effectLst/>
                        <a:latin typeface="Helvetica Neue"/>
                        <a:ea typeface="ＭＳ 明朝"/>
                        <a:cs typeface="Helvetica Neue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effectLst/>
                          <a:latin typeface="Helvetica Neue"/>
                          <a:ea typeface="ＭＳ 明朝"/>
                          <a:cs typeface="Helvetica Neue"/>
                        </a:rPr>
                        <a:t>€ 70.000</a:t>
                      </a:r>
                      <a:endParaRPr lang="it-IT" sz="1600" dirty="0">
                        <a:effectLst/>
                        <a:latin typeface="Helvetica Neue"/>
                        <a:ea typeface="ＭＳ 明朝"/>
                        <a:cs typeface="Helvetica Neue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it-IT" sz="1600" b="1" dirty="0">
                        <a:effectLst/>
                        <a:latin typeface="Helvetica Neue"/>
                        <a:ea typeface="ＭＳ 明朝"/>
                        <a:cs typeface="Helvetica Neue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6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b="0" dirty="0">
                          <a:effectLst/>
                          <a:latin typeface="Helvetica Neue"/>
                          <a:ea typeface="ＭＳ 明朝"/>
                          <a:cs typeface="Helvetica Neue"/>
                        </a:rPr>
                        <a:t>Provincia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effectLst/>
                          <a:latin typeface="Helvetica Neue"/>
                          <a:ea typeface="ＭＳ 明朝"/>
                          <a:cs typeface="Helvetica Neue"/>
                        </a:rPr>
                        <a:t>€ 42.000</a:t>
                      </a:r>
                      <a:endParaRPr lang="it-IT" sz="1600" dirty="0">
                        <a:effectLst/>
                        <a:latin typeface="Helvetica Neue"/>
                        <a:ea typeface="ＭＳ 明朝"/>
                        <a:cs typeface="Helvetica Neue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it-IT" sz="1600" b="1" dirty="0">
                        <a:effectLst/>
                        <a:latin typeface="Helvetica Neue"/>
                        <a:ea typeface="ＭＳ 明朝"/>
                        <a:cs typeface="Helvetica Neue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6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b="0" dirty="0">
                          <a:effectLst/>
                          <a:latin typeface="Helvetica Neue"/>
                          <a:ea typeface="ＭＳ 明朝"/>
                          <a:cs typeface="Helvetica Neue"/>
                        </a:rPr>
                        <a:t>Comune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effectLst/>
                          <a:latin typeface="Helvetica Neue"/>
                          <a:ea typeface="ＭＳ 明朝"/>
                          <a:cs typeface="Helvetica Neue"/>
                        </a:rPr>
                        <a:t>€ 45.000</a:t>
                      </a:r>
                      <a:endParaRPr lang="it-IT" sz="1600" dirty="0">
                        <a:effectLst/>
                        <a:latin typeface="Helvetica Neue"/>
                        <a:ea typeface="ＭＳ 明朝"/>
                        <a:cs typeface="Helvetica Neue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it-IT" sz="1600" b="1" dirty="0">
                        <a:effectLst/>
                        <a:latin typeface="Helvetica Neue"/>
                        <a:ea typeface="ＭＳ 明朝"/>
                        <a:cs typeface="Helvetica Neue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6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600" b="1" dirty="0">
                        <a:effectLst/>
                        <a:latin typeface="Helvetica Neue"/>
                        <a:ea typeface="ＭＳ 明朝"/>
                        <a:cs typeface="Helvetica Neue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it-IT" sz="1600" dirty="0">
                        <a:effectLst/>
                        <a:latin typeface="Helvetica Neue"/>
                        <a:ea typeface="ＭＳ 明朝"/>
                        <a:cs typeface="Helvetica Neue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it-IT" sz="1600" b="1" dirty="0">
                        <a:effectLst/>
                        <a:latin typeface="Helvetica Neue"/>
                        <a:ea typeface="ＭＳ 明朝"/>
                        <a:cs typeface="Helvetica Neue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6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b="1" dirty="0">
                          <a:effectLst/>
                          <a:latin typeface="Helvetica Neue"/>
                          <a:ea typeface="ＭＳ 明朝"/>
                          <a:cs typeface="Helvetica Neue"/>
                        </a:rPr>
                        <a:t>Sponsor e partner privati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600" b="1" dirty="0" smtClean="0">
                          <a:effectLst/>
                          <a:latin typeface="Helvetica Neue"/>
                          <a:ea typeface="ＭＳ 明朝"/>
                          <a:cs typeface="Helvetica Neue"/>
                        </a:rPr>
                        <a:t>€</a:t>
                      </a:r>
                      <a:r>
                        <a:rPr lang="it-IT" sz="1600" b="1" baseline="0" dirty="0" smtClean="0">
                          <a:effectLst/>
                          <a:latin typeface="Helvetica Neue"/>
                          <a:ea typeface="ＭＳ 明朝"/>
                          <a:cs typeface="Helvetica Neue"/>
                        </a:rPr>
                        <a:t> 350.800</a:t>
                      </a:r>
                      <a:r>
                        <a:rPr lang="it-IT" sz="1600" b="1" dirty="0" smtClean="0">
                          <a:effectLst/>
                          <a:latin typeface="Helvetica Neue"/>
                          <a:ea typeface="ＭＳ 明朝"/>
                          <a:cs typeface="Helvetica Neue"/>
                        </a:rPr>
                        <a:t> </a:t>
                      </a:r>
                      <a:endParaRPr lang="it-IT" sz="1600" b="1" dirty="0">
                        <a:effectLst/>
                        <a:latin typeface="Helvetica Neue"/>
                        <a:ea typeface="ＭＳ 明朝"/>
                        <a:cs typeface="Helvetica Neue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600" b="1" dirty="0" smtClean="0">
                          <a:effectLst/>
                          <a:latin typeface="Helvetica Neue"/>
                          <a:ea typeface="ＭＳ 明朝"/>
                          <a:cs typeface="Helvetica Neue"/>
                        </a:rPr>
                        <a:t>40,4%</a:t>
                      </a:r>
                      <a:endParaRPr lang="it-IT" sz="1600" b="1" dirty="0">
                        <a:effectLst/>
                        <a:latin typeface="Helvetica Neue"/>
                        <a:ea typeface="ＭＳ 明朝"/>
                        <a:cs typeface="Helvetica Neue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6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600" b="1" dirty="0">
                        <a:effectLst/>
                        <a:latin typeface="Helvetica Neue"/>
                        <a:ea typeface="ＭＳ 明朝"/>
                        <a:cs typeface="Helvetica Neue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it-IT" sz="1600" b="1" dirty="0">
                        <a:effectLst/>
                        <a:latin typeface="Helvetica Neue"/>
                        <a:ea typeface="ＭＳ 明朝"/>
                        <a:cs typeface="Helvetica Neue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it-IT" sz="1600" b="1" dirty="0">
                        <a:effectLst/>
                        <a:latin typeface="Helvetica Neue"/>
                        <a:ea typeface="ＭＳ 明朝"/>
                        <a:cs typeface="Helvetica Neue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6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b="1" dirty="0">
                          <a:effectLst/>
                          <a:latin typeface="Helvetica Neue"/>
                          <a:ea typeface="ＭＳ 明朝"/>
                          <a:cs typeface="Helvetica Neue"/>
                        </a:rPr>
                        <a:t>TOTALE</a:t>
                      </a:r>
                      <a:endParaRPr lang="it-IT" sz="1600" dirty="0">
                        <a:effectLst/>
                        <a:latin typeface="Helvetica Neue"/>
                        <a:ea typeface="ＭＳ 明朝"/>
                        <a:cs typeface="Helvetica Neue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600" b="1" dirty="0" smtClean="0">
                          <a:effectLst/>
                          <a:latin typeface="Helvetica Neue"/>
                          <a:ea typeface="ＭＳ 明朝"/>
                          <a:cs typeface="Helvetica Neue"/>
                        </a:rPr>
                        <a:t>€</a:t>
                      </a:r>
                      <a:r>
                        <a:rPr lang="it-IT" sz="1600" b="1" baseline="0" dirty="0" smtClean="0">
                          <a:effectLst/>
                          <a:latin typeface="Helvetica Neue"/>
                          <a:ea typeface="ＭＳ 明朝"/>
                          <a:cs typeface="Helvetica Neue"/>
                        </a:rPr>
                        <a:t> 868.612</a:t>
                      </a:r>
                      <a:endParaRPr lang="it-IT" sz="1600" dirty="0">
                        <a:effectLst/>
                        <a:latin typeface="Helvetica Neue"/>
                        <a:ea typeface="ＭＳ 明朝"/>
                        <a:cs typeface="Helvetica Neue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600" b="1" dirty="0" smtClean="0">
                          <a:effectLst/>
                          <a:latin typeface="Helvetica Neue"/>
                          <a:ea typeface="ＭＳ 明朝"/>
                          <a:cs typeface="Helvetica Neue"/>
                        </a:rPr>
                        <a:t>100%</a:t>
                      </a:r>
                      <a:endParaRPr lang="it-IT" sz="1600" b="1" dirty="0">
                        <a:effectLst/>
                        <a:latin typeface="Helvetica Neue"/>
                        <a:ea typeface="ＭＳ 明朝"/>
                        <a:cs typeface="Helvetica Neue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9744" name="CasellaDiTesto 6"/>
          <p:cNvSpPr txBox="1">
            <a:spLocks noChangeArrowheads="1"/>
          </p:cNvSpPr>
          <p:nvPr/>
        </p:nvSpPr>
        <p:spPr bwMode="auto">
          <a:xfrm>
            <a:off x="630238" y="1097238"/>
            <a:ext cx="5976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  <a:ea typeface="Helvetica Neue"/>
                <a:cs typeface="Helvetica Neue"/>
              </a:rPr>
              <a:t>Budget </a:t>
            </a:r>
            <a:r>
              <a:rPr lang="en-US" b="1" dirty="0" err="1">
                <a:latin typeface="Helvetica Neue"/>
                <a:ea typeface="Helvetica Neue"/>
                <a:cs typeface="Helvetica Neue"/>
              </a:rPr>
              <a:t>entrate</a:t>
            </a:r>
            <a:r>
              <a:rPr lang="en-US" b="1" dirty="0">
                <a:latin typeface="Helvetica Neue"/>
                <a:ea typeface="Helvetica Neue"/>
                <a:cs typeface="Helvetica Neue"/>
              </a:rPr>
              <a:t> Fondazione Pordenonelegge/Festival </a:t>
            </a:r>
            <a:endParaRPr lang="it-IT" b="1" dirty="0">
              <a:latin typeface="Helvetica Neue"/>
              <a:ea typeface="Helvetica Neue"/>
              <a:cs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sz="2800" b="1" dirty="0">
                <a:latin typeface="Helvetica Neue"/>
                <a:ea typeface="Helvetica Neue"/>
                <a:cs typeface="Helvetica Neue"/>
              </a:rPr>
              <a:t>p</a:t>
            </a:r>
            <a:r>
              <a:rPr lang="it-IT" sz="2800" b="1" dirty="0" smtClean="0">
                <a:latin typeface="Helvetica Neue"/>
                <a:ea typeface="Helvetica Neue"/>
                <a:cs typeface="Helvetica Neue"/>
              </a:rPr>
              <a:t>ordenonelegge in numeri </a:t>
            </a:r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2499748"/>
              </p:ext>
            </p:extLst>
          </p:nvPr>
        </p:nvGraphicFramePr>
        <p:xfrm>
          <a:off x="677863" y="2463800"/>
          <a:ext cx="7518186" cy="34438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49188"/>
                <a:gridCol w="3342685"/>
                <a:gridCol w="2026313"/>
              </a:tblGrid>
              <a:tr h="382655">
                <a:tc>
                  <a:txBody>
                    <a:bodyPr/>
                    <a:lstStyle/>
                    <a:p>
                      <a:r>
                        <a:rPr lang="it-IT" sz="1600" b="1" dirty="0" smtClean="0">
                          <a:effectLst/>
                          <a:latin typeface="Helvetica Neue"/>
                          <a:cs typeface="Helvetica Neue"/>
                        </a:rPr>
                        <a:t>Voce di spesa</a:t>
                      </a:r>
                      <a:endParaRPr lang="it-IT" sz="1600" b="1" dirty="0">
                        <a:effectLst/>
                        <a:latin typeface="Helvetica Neue"/>
                        <a:cs typeface="Helvetica Neue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 smtClean="0">
                          <a:effectLst/>
                          <a:latin typeface="Helvetica Neue"/>
                          <a:cs typeface="Helvetica Neue"/>
                        </a:rPr>
                        <a:t>Costi</a:t>
                      </a:r>
                      <a:r>
                        <a:rPr lang="it-IT" sz="1600" b="1" baseline="0" dirty="0" smtClean="0">
                          <a:effectLst/>
                          <a:latin typeface="Helvetica Neue"/>
                          <a:cs typeface="Helvetica Neue"/>
                        </a:rPr>
                        <a:t> lordi</a:t>
                      </a:r>
                      <a:endParaRPr lang="it-IT" sz="1600" b="1" dirty="0">
                        <a:effectLst/>
                        <a:latin typeface="Helvetica Neue"/>
                        <a:cs typeface="Helvetica Neue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 smtClean="0">
                          <a:effectLst/>
                          <a:latin typeface="Helvetica Neue"/>
                          <a:cs typeface="Helvetica Neue"/>
                        </a:rPr>
                        <a:t>% tot</a:t>
                      </a:r>
                      <a:endParaRPr lang="it-IT" sz="1600" b="1" dirty="0">
                        <a:effectLst/>
                        <a:latin typeface="Helvetica Neue"/>
                        <a:cs typeface="Helvetica Neue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6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 smtClean="0">
                          <a:effectLst/>
                          <a:latin typeface="Helvetica Neue"/>
                          <a:cs typeface="Helvetica Neue"/>
                        </a:rPr>
                        <a:t>Attività artistiche </a:t>
                      </a:r>
                      <a:endParaRPr lang="it-IT" sz="1600" b="1" dirty="0">
                        <a:effectLst/>
                        <a:latin typeface="Helvetica Neue"/>
                        <a:ea typeface="ＭＳ 明朝"/>
                        <a:cs typeface="Helvetica Neue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elvetica Neue"/>
                          <a:cs typeface="Helvetica Neue"/>
                        </a:rPr>
                        <a:t>€ 190.400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  <a:cs typeface="Helvetica Neue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elvetica Neue"/>
                          <a:cs typeface="Helvetica Neue"/>
                        </a:rPr>
                        <a:t>21,9%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  <a:cs typeface="Helvetica Neue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6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 smtClean="0">
                          <a:effectLst/>
                          <a:latin typeface="Helvetica Neue"/>
                          <a:ea typeface="ＭＳ 明朝"/>
                          <a:cs typeface="Helvetica Neue"/>
                        </a:rPr>
                        <a:t>Ospitalità </a:t>
                      </a:r>
                      <a:endParaRPr lang="it-IT" sz="1600" b="1" dirty="0">
                        <a:effectLst/>
                        <a:latin typeface="Helvetica Neue"/>
                        <a:ea typeface="ＭＳ 明朝"/>
                        <a:cs typeface="Helvetica Neue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elvetica Neue"/>
                          <a:cs typeface="Helvetica Neue"/>
                        </a:rPr>
                        <a:t>€ 124.900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  <a:cs typeface="Helvetica Neue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elvetica Neue"/>
                          <a:cs typeface="Helvetica Neue"/>
                        </a:rPr>
                        <a:t>14,4%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  <a:cs typeface="Helvetica Neue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6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 smtClean="0">
                          <a:effectLst/>
                          <a:latin typeface="Helvetica Neue"/>
                          <a:cs typeface="Helvetica Neue"/>
                        </a:rPr>
                        <a:t>Gestione</a:t>
                      </a:r>
                      <a:endParaRPr lang="it-IT" sz="1600" b="1" dirty="0">
                        <a:effectLst/>
                        <a:latin typeface="Helvetica Neue"/>
                        <a:ea typeface="ＭＳ 明朝"/>
                        <a:cs typeface="Helvetica Neue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elvetica Neue"/>
                          <a:cs typeface="Helvetica Neue"/>
                        </a:rPr>
                        <a:t>€ 155.900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  <a:cs typeface="Helvetica Neue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elvetica Neue"/>
                          <a:cs typeface="Helvetica Neue"/>
                        </a:rPr>
                        <a:t>17,9%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  <a:cs typeface="Helvetica Neue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6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 smtClean="0">
                          <a:effectLst/>
                          <a:latin typeface="Helvetica Neue"/>
                          <a:cs typeface="Helvetica Neue"/>
                        </a:rPr>
                        <a:t>Allestimenti</a:t>
                      </a:r>
                      <a:endParaRPr lang="it-IT" sz="1600" b="1" dirty="0">
                        <a:effectLst/>
                        <a:latin typeface="Helvetica Neue"/>
                        <a:ea typeface="ＭＳ 明朝"/>
                        <a:cs typeface="Helvetica Neue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elvetica Neue"/>
                          <a:cs typeface="Helvetica Neue"/>
                        </a:rPr>
                        <a:t>€ 198.960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  <a:cs typeface="Helvetica Neue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elvetica Neue"/>
                          <a:cs typeface="Helvetica Neue"/>
                        </a:rPr>
                        <a:t>22,9%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  <a:cs typeface="Helvetica Neue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6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 smtClean="0">
                          <a:effectLst/>
                          <a:latin typeface="Helvetica Neue"/>
                          <a:ea typeface="ＭＳ 明朝"/>
                          <a:cs typeface="Helvetica Neue"/>
                        </a:rPr>
                        <a:t>Promozione</a:t>
                      </a:r>
                      <a:endParaRPr lang="it-IT" sz="1600" b="1" dirty="0">
                        <a:effectLst/>
                        <a:latin typeface="Helvetica Neue"/>
                        <a:ea typeface="ＭＳ 明朝"/>
                        <a:cs typeface="Helvetica Neue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600" b="0" dirty="0" smtClean="0"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Times New Roman"/>
                          <a:cs typeface="Times New Roman"/>
                        </a:rPr>
                        <a:t>€ 173.972</a:t>
                      </a:r>
                      <a:endParaRPr lang="it-IT" sz="1600" b="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elvetica Neue"/>
                          <a:cs typeface="Helvetica Neue"/>
                        </a:rPr>
                        <a:t>20,0%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  <a:cs typeface="Helvetica Neue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6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 smtClean="0">
                          <a:effectLst/>
                          <a:latin typeface="Helvetica Neue"/>
                          <a:ea typeface="ＭＳ 明朝"/>
                          <a:cs typeface="Helvetica Neue"/>
                        </a:rPr>
                        <a:t>Varie</a:t>
                      </a:r>
                      <a:endParaRPr lang="it-IT" sz="1600" b="1" dirty="0">
                        <a:effectLst/>
                        <a:latin typeface="Helvetica Neue"/>
                        <a:ea typeface="ＭＳ 明朝"/>
                        <a:cs typeface="Helvetica Neue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elvetica Neue"/>
                          <a:cs typeface="Helvetica Neue"/>
                        </a:rPr>
                        <a:t>€ 24.480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  <a:cs typeface="Helvetica Neue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elvetica Neue"/>
                          <a:cs typeface="Helvetica Neue"/>
                        </a:rPr>
                        <a:t>2,8%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  <a:cs typeface="Helvetica Neue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6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600" b="1" dirty="0">
                        <a:effectLst/>
                        <a:latin typeface="Helvetica Neue"/>
                        <a:ea typeface="ＭＳ 明朝"/>
                        <a:cs typeface="Helvetica Neue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  <a:cs typeface="Helvetica Neue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  <a:cs typeface="Helvetica Neue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6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>
                          <a:effectLst/>
                          <a:latin typeface="Helvetica Neue"/>
                          <a:cs typeface="Helvetica Neue"/>
                        </a:rPr>
                        <a:t>Totale</a:t>
                      </a:r>
                      <a:endParaRPr lang="it-IT" sz="1600" b="1" dirty="0">
                        <a:effectLst/>
                        <a:latin typeface="Helvetica Neue"/>
                        <a:ea typeface="ＭＳ 明朝"/>
                        <a:cs typeface="Helvetica Neue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elvetica Neue"/>
                          <a:cs typeface="Helvetica Neue"/>
                        </a:rPr>
                        <a:t>€</a:t>
                      </a:r>
                      <a:r>
                        <a:rPr lang="it-IT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Helvetica Neue"/>
                          <a:cs typeface="Helvetica Neue"/>
                        </a:rPr>
                        <a:t> 868.612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  <a:cs typeface="Helvetica Neue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elvetica Neue"/>
                          <a:cs typeface="Helvetica Neue"/>
                        </a:rPr>
                        <a:t>100%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/>
                        <a:cs typeface="Helvetica Neue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E1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1784" name="CasellaDiTesto 6"/>
          <p:cNvSpPr txBox="1">
            <a:spLocks noChangeArrowheads="1"/>
          </p:cNvSpPr>
          <p:nvPr/>
        </p:nvSpPr>
        <p:spPr bwMode="auto">
          <a:xfrm>
            <a:off x="666750" y="1670050"/>
            <a:ext cx="58562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Helvetica Neue"/>
                <a:ea typeface="Helvetica Neue"/>
                <a:cs typeface="Helvetica Neue"/>
              </a:rPr>
              <a:t>Budget uscite Fondazione Pordenonelegge/Festival</a:t>
            </a:r>
            <a:endParaRPr lang="it-IT" b="1">
              <a:latin typeface="Helvetica Neue"/>
              <a:ea typeface="Helvetica Neue"/>
              <a:cs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olo 1"/>
          <p:cNvSpPr>
            <a:spLocks noGrp="1"/>
          </p:cNvSpPr>
          <p:nvPr>
            <p:ph type="title"/>
          </p:nvPr>
        </p:nvSpPr>
        <p:spPr>
          <a:xfrm>
            <a:off x="0" y="481013"/>
            <a:ext cx="9144000" cy="866775"/>
          </a:xfrm>
          <a:solidFill>
            <a:srgbClr val="FCE125"/>
          </a:solidFill>
        </p:spPr>
        <p:txBody>
          <a:bodyPr/>
          <a:lstStyle/>
          <a:p>
            <a:pPr algn="l"/>
            <a:r>
              <a:rPr lang="it-IT" sz="2800" b="1" dirty="0" smtClean="0">
                <a:latin typeface="Helvetica Neue"/>
                <a:ea typeface="Helvetica Neue"/>
                <a:cs typeface="Helvetica Neue"/>
              </a:rPr>
              <a:t> 2. Il pubblico di pordenonelegge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sz="2800" b="1" dirty="0" smtClean="0">
                <a:latin typeface="Helvetica Neue"/>
                <a:ea typeface="Helvetica Neue"/>
                <a:cs typeface="Helvetica Neue"/>
              </a:rPr>
              <a:t>Il pubblico di Pordenonelegge </a:t>
            </a:r>
          </a:p>
        </p:txBody>
      </p:sp>
      <p:graphicFrame>
        <p:nvGraphicFramePr>
          <p:cNvPr id="6" name="Grafico 5"/>
          <p:cNvGraphicFramePr/>
          <p:nvPr/>
        </p:nvGraphicFramePr>
        <p:xfrm>
          <a:off x="666126" y="1794683"/>
          <a:ext cx="4572000" cy="2078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fico 6"/>
          <p:cNvGraphicFramePr/>
          <p:nvPr/>
        </p:nvGraphicFramePr>
        <p:xfrm>
          <a:off x="666126" y="4542713"/>
          <a:ext cx="4572000" cy="2028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4820" name="CasellaDiTesto 7"/>
          <p:cNvSpPr txBox="1">
            <a:spLocks noChangeArrowheads="1"/>
          </p:cNvSpPr>
          <p:nvPr/>
        </p:nvSpPr>
        <p:spPr bwMode="auto">
          <a:xfrm>
            <a:off x="666750" y="1300163"/>
            <a:ext cx="9794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latin typeface="Helvetica Neue"/>
                <a:ea typeface="Helvetica Neue"/>
                <a:cs typeface="Helvetica Neue"/>
              </a:rPr>
              <a:t>Genere</a:t>
            </a:r>
          </a:p>
        </p:txBody>
      </p:sp>
      <p:sp>
        <p:nvSpPr>
          <p:cNvPr id="34821" name="CasellaDiTesto 8"/>
          <p:cNvSpPr txBox="1">
            <a:spLocks noChangeArrowheads="1"/>
          </p:cNvSpPr>
          <p:nvPr/>
        </p:nvSpPr>
        <p:spPr bwMode="auto">
          <a:xfrm>
            <a:off x="666750" y="4160838"/>
            <a:ext cx="33416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latin typeface="Helvetica Neue"/>
                <a:ea typeface="Helvetica Neue"/>
                <a:cs typeface="Helvetica Neue"/>
              </a:rPr>
              <a:t>Distribuzione per fasce d’età</a:t>
            </a:r>
          </a:p>
        </p:txBody>
      </p:sp>
      <p:sp>
        <p:nvSpPr>
          <p:cNvPr id="34822" name="CasellaDiTesto 9"/>
          <p:cNvSpPr txBox="1">
            <a:spLocks noChangeArrowheads="1"/>
          </p:cNvSpPr>
          <p:nvPr/>
        </p:nvSpPr>
        <p:spPr bwMode="auto">
          <a:xfrm>
            <a:off x="4232275" y="1806575"/>
            <a:ext cx="450215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latin typeface="Helvetica Neue"/>
                <a:ea typeface="Helvetica Neue"/>
                <a:cs typeface="Helvetica Neue"/>
              </a:rPr>
              <a:t>Il pubblico di Pordenonelegge è </a:t>
            </a:r>
            <a:r>
              <a:rPr lang="it-IT" b="1">
                <a:latin typeface="Helvetica Neue"/>
                <a:ea typeface="Helvetica Neue"/>
                <a:cs typeface="Helvetica Neue"/>
              </a:rPr>
              <a:t>in larga misura femminile</a:t>
            </a:r>
            <a:r>
              <a:rPr lang="it-IT">
                <a:latin typeface="Helvetica Neue"/>
                <a:ea typeface="Helvetica Neue"/>
                <a:cs typeface="Helvetica Neue"/>
              </a:rPr>
              <a:t>, con un’incidenza percentuale del 69%. Si tratta di un dato in linea con i profili di genere dei pubblici degli altri festival nazionali e dei principali eventi culturali italiani ed europei.</a:t>
            </a:r>
          </a:p>
        </p:txBody>
      </p:sp>
      <p:sp>
        <p:nvSpPr>
          <p:cNvPr id="34823" name="CasellaDiTesto 10"/>
          <p:cNvSpPr txBox="1">
            <a:spLocks noChangeArrowheads="1"/>
          </p:cNvSpPr>
          <p:nvPr/>
        </p:nvSpPr>
        <p:spPr bwMode="auto">
          <a:xfrm>
            <a:off x="4787900" y="4200525"/>
            <a:ext cx="39274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it-IT">
                <a:latin typeface="Helvetica Neue"/>
                <a:ea typeface="Helvetica Neue"/>
                <a:cs typeface="Helvetica Neue"/>
              </a:rPr>
              <a:t>Pubblico piuttosto giovane, con </a:t>
            </a:r>
            <a:r>
              <a:rPr lang="it-IT" b="1">
                <a:latin typeface="Helvetica Neue"/>
                <a:ea typeface="Helvetica Neue"/>
                <a:cs typeface="Helvetica Neue"/>
              </a:rPr>
              <a:t>oltre un terzo dei visitatori sotto i 35 anni</a:t>
            </a:r>
            <a:r>
              <a:rPr lang="it-IT">
                <a:latin typeface="Helvetica Neue"/>
                <a:ea typeface="Helvetica Neue"/>
                <a:cs typeface="Helvetica Neue"/>
              </a:rPr>
              <a:t>: un dato entusiasmante, in netta controtendenza rispetto agli altri festival di approfondimento culturale tricolori, in cui prevalgono le coorti demografiche di mezza età e gli </a:t>
            </a:r>
            <a:r>
              <a:rPr lang="it-IT" i="1">
                <a:latin typeface="Helvetica Neue"/>
                <a:ea typeface="Helvetica Neue"/>
                <a:cs typeface="Helvetica Neue"/>
              </a:rPr>
              <a:t>over</a:t>
            </a:r>
            <a:r>
              <a:rPr lang="it-IT">
                <a:latin typeface="Helvetica Neue"/>
                <a:ea typeface="Helvetica Neue"/>
                <a:cs typeface="Helvetica Neue"/>
              </a:rPr>
              <a:t> 55.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sz="2800" b="1" dirty="0">
                <a:latin typeface="Helvetica Neue"/>
                <a:ea typeface="Helvetica Neue"/>
                <a:cs typeface="Helvetica Neue"/>
              </a:rPr>
              <a:t>I</a:t>
            </a:r>
            <a:r>
              <a:rPr lang="it-IT" sz="2800" b="1" dirty="0" smtClean="0">
                <a:latin typeface="Helvetica Neue"/>
                <a:ea typeface="Helvetica Neue"/>
                <a:cs typeface="Helvetica Neue"/>
              </a:rPr>
              <a:t>l pubblico di Pordenonelegge </a:t>
            </a:r>
          </a:p>
        </p:txBody>
      </p:sp>
      <p:sp>
        <p:nvSpPr>
          <p:cNvPr id="38914" name="CasellaDiTesto 7"/>
          <p:cNvSpPr txBox="1">
            <a:spLocks noChangeArrowheads="1"/>
          </p:cNvSpPr>
          <p:nvPr/>
        </p:nvSpPr>
        <p:spPr bwMode="auto">
          <a:xfrm>
            <a:off x="666750" y="1300163"/>
            <a:ext cx="15351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latin typeface="Helvetica Neue"/>
                <a:ea typeface="Helvetica Neue"/>
                <a:cs typeface="Helvetica Neue"/>
              </a:rPr>
              <a:t>Provenienza</a:t>
            </a:r>
          </a:p>
        </p:txBody>
      </p:sp>
      <p:sp>
        <p:nvSpPr>
          <p:cNvPr id="38915" name="CasellaDiTesto 9"/>
          <p:cNvSpPr txBox="1">
            <a:spLocks noChangeArrowheads="1"/>
          </p:cNvSpPr>
          <p:nvPr/>
        </p:nvSpPr>
        <p:spPr bwMode="auto">
          <a:xfrm>
            <a:off x="4527550" y="1806575"/>
            <a:ext cx="40132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>
                <a:latin typeface="Helvetica Neue"/>
                <a:ea typeface="Helvetica Neue"/>
                <a:cs typeface="Helvetica Neue"/>
              </a:rPr>
              <a:t>Esaminando la provenienza geografica dei visitatori si nota che il Festival è contraddistinto dalla</a:t>
            </a:r>
            <a:r>
              <a:rPr lang="it-IT" b="1" dirty="0">
                <a:latin typeface="Helvetica Neue"/>
                <a:ea typeface="Helvetica Neue"/>
                <a:cs typeface="Helvetica Neue"/>
              </a:rPr>
              <a:t> preponderanza del pubblico proveniente </a:t>
            </a:r>
            <a:r>
              <a:rPr lang="it-IT" b="1" dirty="0" smtClean="0">
                <a:latin typeface="Helvetica Neue"/>
                <a:ea typeface="Helvetica Neue"/>
                <a:cs typeface="Helvetica Neue"/>
              </a:rPr>
              <a:t>dal Triveneto </a:t>
            </a:r>
            <a:r>
              <a:rPr lang="it-IT" dirty="0" smtClean="0">
                <a:latin typeface="Helvetica Neue"/>
                <a:ea typeface="Helvetica Neue"/>
                <a:cs typeface="Helvetica Neue"/>
              </a:rPr>
              <a:t>un </a:t>
            </a:r>
            <a:r>
              <a:rPr lang="it-IT" dirty="0">
                <a:latin typeface="Helvetica Neue"/>
                <a:ea typeface="Helvetica Neue"/>
                <a:cs typeface="Helvetica Neue"/>
              </a:rPr>
              <a:t>dato che testimonia l’attaccamento e la partecipazione </a:t>
            </a:r>
            <a:r>
              <a:rPr lang="it-IT" dirty="0" smtClean="0">
                <a:latin typeface="Helvetica Neue"/>
                <a:ea typeface="Helvetica Neue"/>
                <a:cs typeface="Helvetica Neue"/>
              </a:rPr>
              <a:t>della </a:t>
            </a:r>
            <a:r>
              <a:rPr lang="it-IT" dirty="0">
                <a:latin typeface="Helvetica Neue"/>
                <a:ea typeface="Helvetica Neue"/>
                <a:cs typeface="Helvetica Neue"/>
              </a:rPr>
              <a:t>popolazione locale, che lo vive da tempo come un </a:t>
            </a:r>
            <a:r>
              <a:rPr lang="it-IT" i="1" dirty="0">
                <a:latin typeface="Helvetica Neue"/>
                <a:ea typeface="Helvetica Neue"/>
                <a:cs typeface="Helvetica Neue"/>
              </a:rPr>
              <a:t>community </a:t>
            </a:r>
            <a:r>
              <a:rPr lang="it-IT" i="1" dirty="0" err="1">
                <a:latin typeface="Helvetica Neue"/>
                <a:ea typeface="Helvetica Neue"/>
                <a:cs typeface="Helvetica Neue"/>
              </a:rPr>
              <a:t>event</a:t>
            </a:r>
            <a:r>
              <a:rPr lang="it-IT" dirty="0">
                <a:latin typeface="Helvetica Neue"/>
                <a:ea typeface="Helvetica Neue"/>
                <a:cs typeface="Helvetica Neue"/>
              </a:rPr>
              <a:t> di cui è particolarmente orgoglioso.</a:t>
            </a:r>
          </a:p>
          <a:p>
            <a:r>
              <a:rPr lang="it-IT" dirty="0">
                <a:latin typeface="Helvetica Neue"/>
                <a:ea typeface="Helvetica Neue"/>
                <a:cs typeface="Helvetica Neue"/>
              </a:rPr>
              <a:t>Non è tuttavia trascurabile la percentuale dei partecipanti provenienti dalle altre regioni d’Italia, pari al 25,6</a:t>
            </a:r>
            <a:r>
              <a:rPr lang="it-IT" dirty="0" smtClean="0">
                <a:latin typeface="Helvetica Neue"/>
                <a:ea typeface="Helvetica Neue"/>
                <a:cs typeface="Helvetica Neue"/>
              </a:rPr>
              <a:t>%. </a:t>
            </a:r>
            <a:endParaRPr lang="it-IT" dirty="0">
              <a:latin typeface="Helvetica Neue"/>
              <a:ea typeface="Helvetica Neue"/>
              <a:cs typeface="Helvetica Neue"/>
            </a:endParaRPr>
          </a:p>
        </p:txBody>
      </p:sp>
      <p:pic>
        <p:nvPicPr>
          <p:cNvPr id="38916" name="Immagine 10"/>
          <p:cNvPicPr>
            <a:picLocks noChangeAspect="1" noChangeArrowheads="1"/>
          </p:cNvPicPr>
          <p:nvPr/>
        </p:nvPicPr>
        <p:blipFill>
          <a:blip r:embed="rId3"/>
          <a:srcRect l="14566" t="8450" r="6622" b="2261"/>
          <a:stretch>
            <a:fillRect/>
          </a:stretch>
        </p:blipFill>
        <p:spPr bwMode="auto">
          <a:xfrm>
            <a:off x="320675" y="1687513"/>
            <a:ext cx="403542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0" y="481013"/>
            <a:ext cx="9144000" cy="866775"/>
          </a:xfrm>
          <a:solidFill>
            <a:srgbClr val="FCE125"/>
          </a:solidFill>
        </p:spPr>
        <p:txBody>
          <a:bodyPr/>
          <a:lstStyle/>
          <a:p>
            <a:pPr algn="l"/>
            <a:r>
              <a:rPr lang="it-IT" sz="2800" b="1" dirty="0" smtClean="0">
                <a:latin typeface="Helvetica Neue"/>
                <a:ea typeface="Helvetica Neue"/>
                <a:cs typeface="Helvetica Neue"/>
              </a:rPr>
              <a:t> 3. L’impatto economico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3017</TotalTime>
  <Words>1245</Words>
  <Application>Microsoft Office PowerPoint</Application>
  <PresentationFormat>Presentazione su schermo (4:3)</PresentationFormat>
  <Paragraphs>269</Paragraphs>
  <Slides>23</Slides>
  <Notes>16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Collegamenti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34" baseType="lpstr">
      <vt:lpstr>Arial</vt:lpstr>
      <vt:lpstr>Calibri</vt:lpstr>
      <vt:lpstr>Cambria</vt:lpstr>
      <vt:lpstr>CaslonFiveForty-Roman</vt:lpstr>
      <vt:lpstr>Helvetica Neue</vt:lpstr>
      <vt:lpstr>HelveticaNeue</vt:lpstr>
      <vt:lpstr>HelveticaNeue-Bold</vt:lpstr>
      <vt:lpstr>ＭＳ 明朝</vt:lpstr>
      <vt:lpstr>Times New Roman</vt:lpstr>
      <vt:lpstr>Tema di Office</vt:lpstr>
      <vt:lpstr>???</vt:lpstr>
      <vt:lpstr>Presentazione standard di PowerPoint</vt:lpstr>
      <vt:lpstr> 1. pordenonelegge in numeri</vt:lpstr>
      <vt:lpstr>Presentazione standard di PowerPoint</vt:lpstr>
      <vt:lpstr>Presentazione standard di PowerPoint</vt:lpstr>
      <vt:lpstr>pordenonelegge in numeri </vt:lpstr>
      <vt:lpstr> 2. Il pubblico di pordenonelegge</vt:lpstr>
      <vt:lpstr>Il pubblico di Pordenonelegge </vt:lpstr>
      <vt:lpstr>Il pubblico di Pordenonelegge </vt:lpstr>
      <vt:lpstr> 3. L’impatto economico</vt:lpstr>
      <vt:lpstr>L’impatto economico del festival   I segmenti di visitatori</vt:lpstr>
      <vt:lpstr>L’impatto economico del festival   La spesa media pro capite giornaliera dei 4 segmenti</vt:lpstr>
      <vt:lpstr>L’impatto economico del festival </vt:lpstr>
      <vt:lpstr>L’impatto economico del festival </vt:lpstr>
      <vt:lpstr>Presentazione standard di PowerPoint</vt:lpstr>
      <vt:lpstr>L’impatto occupazionale</vt:lpstr>
      <vt:lpstr> 5. L’impatto fiscale</vt:lpstr>
      <vt:lpstr>L’impatto fiscale </vt:lpstr>
      <vt:lpstr>L’impatto fiscale </vt:lpstr>
      <vt:lpstr> 6. L’impatto sociale di pordenonelegge </vt:lpstr>
      <vt:lpstr>L’impatto sociale di pordenonelegge </vt:lpstr>
      <vt:lpstr>L’impatto sociale di pordenonelegge </vt:lpstr>
      <vt:lpstr>L’impatto sociale di pordenonelegge </vt:lpstr>
      <vt:lpstr>L’impatto sociale di pordenonelegge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*</dc:creator>
  <cp:lastModifiedBy>Michela Zin</cp:lastModifiedBy>
  <cp:revision>287</cp:revision>
  <cp:lastPrinted>2017-10-17T10:34:00Z</cp:lastPrinted>
  <dcterms:created xsi:type="dcterms:W3CDTF">2014-12-09T17:02:55Z</dcterms:created>
  <dcterms:modified xsi:type="dcterms:W3CDTF">2018-05-21T13:48:25Z</dcterms:modified>
</cp:coreProperties>
</file>